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72" r:id="rId2"/>
    <p:sldId id="261" r:id="rId3"/>
    <p:sldId id="256" r:id="rId4"/>
    <p:sldId id="262" r:id="rId5"/>
    <p:sldId id="270" r:id="rId6"/>
    <p:sldId id="263" r:id="rId7"/>
    <p:sldId id="274" r:id="rId8"/>
    <p:sldId id="276" r:id="rId9"/>
    <p:sldId id="277" r:id="rId10"/>
    <p:sldId id="265" r:id="rId11"/>
    <p:sldId id="27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7" autoAdjust="0"/>
    <p:restoredTop sz="94676" autoAdjust="0"/>
  </p:normalViewPr>
  <p:slideViewPr>
    <p:cSldViewPr>
      <p:cViewPr varScale="1">
        <p:scale>
          <a:sx n="73" d="100"/>
          <a:sy n="73" d="100"/>
        </p:scale>
        <p:origin x="98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GGART, Natalie (ntagg2)" userId="c03d0ba5-c1df-4dd2-af42-382042f93da7" providerId="ADAL" clId="{36680E77-929F-4CB8-BDE8-30E4E63367A2}"/>
    <pc:docChg chg="delSld">
      <pc:chgData name="TAGGART, Natalie (ntagg2)" userId="c03d0ba5-c1df-4dd2-af42-382042f93da7" providerId="ADAL" clId="{36680E77-929F-4CB8-BDE8-30E4E63367A2}" dt="2024-06-19T02:59:07.683" v="1" actId="47"/>
      <pc:docMkLst>
        <pc:docMk/>
      </pc:docMkLst>
      <pc:sldChg chg="del">
        <pc:chgData name="TAGGART, Natalie (ntagg2)" userId="c03d0ba5-c1df-4dd2-af42-382042f93da7" providerId="ADAL" clId="{36680E77-929F-4CB8-BDE8-30E4E63367A2}" dt="2024-06-19T02:59:06.435" v="0" actId="47"/>
        <pc:sldMkLst>
          <pc:docMk/>
          <pc:sldMk cId="3501395338" sldId="271"/>
        </pc:sldMkLst>
      </pc:sldChg>
      <pc:sldChg chg="del">
        <pc:chgData name="TAGGART, Natalie (ntagg2)" userId="c03d0ba5-c1df-4dd2-af42-382042f93da7" providerId="ADAL" clId="{36680E77-929F-4CB8-BDE8-30E4E63367A2}" dt="2024-06-19T02:59:07.683" v="1" actId="47"/>
        <pc:sldMkLst>
          <pc:docMk/>
          <pc:sldMk cId="3910241085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FBFFD5-A87E-41E2-8769-CAEE4BEE23D4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0DE2514-9EA8-42DB-9467-FD4FA5BE123C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9713060"/>
      </p:ext>
    </p:extLst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505EE-92E3-4544-A75F-32B4114C4ED7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CC87588F-C1FC-4484-B455-C854AD2572EF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424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505EE-92E3-4544-A75F-32B4114C4ED7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CC87588F-C1FC-4484-B455-C854AD2572EF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4055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505EE-92E3-4544-A75F-32B4114C4ED7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CC87588F-C1FC-4484-B455-C854AD2572EF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321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505EE-92E3-4544-A75F-32B4114C4ED7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CC87588F-C1FC-4484-B455-C854AD2572EF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9299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505EE-92E3-4544-A75F-32B4114C4ED7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CC87588F-C1FC-4484-B455-C854AD2572EF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9282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F2AD81-3874-45A8-AF57-A1DBBEDE59A7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AF2717-BCBF-4617-A6AA-354BE0D17F24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8472433"/>
      </p:ext>
    </p:extLst>
  </p:cSld>
  <p:clrMapOvr>
    <a:masterClrMapping/>
  </p:clrMapOvr>
  <p:transition spd="med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E0D668-A95A-4712-98EE-83AF922F4D15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E3C94B-208F-4665-895C-DC15739F7308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2500604"/>
      </p:ext>
    </p:extLst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8E5FF5-F47C-40B1-9955-7E0DBFA08530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EC93BE-BA37-427B-A5A1-81005ED5D700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0428691"/>
      </p:ext>
    </p:extLst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8CA4-9028-4913-AA0F-0942815917BF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7467019-3247-4310-96F4-4736A2015CB7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2935892"/>
      </p:ext>
    </p:extLst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C43F6D-37CA-4344-8CB7-536BD893A2EE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98483D44-C897-4672-9910-579E39008446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8967741"/>
      </p:ext>
    </p:extLst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8733C5-6E62-40D2-92E8-CA3A8D5246CE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637850B-29EE-48CD-BF00-E3F7DFD3AF46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873644"/>
      </p:ext>
    </p:extLst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5AA9A4-C668-44E0-8630-E13B52BE3131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77F87-4B7C-42A5-B16F-9C0EA1688DB0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9913805"/>
      </p:ext>
    </p:extLst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EBBE2A-20A3-4444-9AC5-AD31C429C608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4AB14-9365-4484-8B03-3BAA205C0C31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3925080"/>
      </p:ext>
    </p:extLst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DD8CCE-F82A-416D-9EEF-2C1B2F6FC67E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2308E1-3ACC-448F-9052-C82C3392DF1E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6569284"/>
      </p:ext>
    </p:extLst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02886-9E06-4C54-A5C7-6A41B83A4FF1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FFFD8F1E-480F-4071-847D-89D6CE45B42D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0499395"/>
      </p:ext>
    </p:extLst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2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48505EE-92E3-4544-A75F-32B4114C4ED7}" type="datetimeFigureOut">
              <a:rPr lang="en-AU" smtClean="0"/>
              <a:pPr>
                <a:defRPr/>
              </a:pPr>
              <a:t>19/06/2024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CC87588F-C1FC-4484-B455-C854AD2572EF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907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ransition spd="med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2" y="497409"/>
            <a:ext cx="6600451" cy="2262781"/>
          </a:xfrm>
        </p:spPr>
        <p:txBody>
          <a:bodyPr/>
          <a:lstStyle/>
          <a:p>
            <a:pPr algn="r"/>
            <a:r>
              <a:rPr lang="en-AU" dirty="0"/>
              <a:t>Senior Science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1633907"/>
            <a:ext cx="6600451" cy="1126283"/>
          </a:xfrm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4259564"/>
      </p:ext>
    </p:extLst>
  </p:cSld>
  <p:clrMapOvr>
    <a:masterClrMapping/>
  </p:clrMapOvr>
  <p:transition spd="med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404664"/>
            <a:ext cx="6589199" cy="128089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en-AU" sz="24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en-AU" sz="2700" dirty="0">
                <a:solidFill>
                  <a:schemeClr val="tx1">
                    <a:lumMod val="50000"/>
                  </a:schemeClr>
                </a:solidFill>
              </a:rPr>
              <a:t>The study of all Science for people who just enjoy a bit of Science!</a:t>
            </a:r>
            <a:br>
              <a:rPr lang="en-AU" sz="2400" dirty="0">
                <a:solidFill>
                  <a:schemeClr val="tx1">
                    <a:lumMod val="50000"/>
                  </a:schemeClr>
                </a:solidFill>
              </a:rPr>
            </a:br>
            <a:endParaRPr lang="en-AU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rot="16200000">
            <a:off x="-1394522" y="3202835"/>
            <a:ext cx="486100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AU" sz="6000" dirty="0">
                <a:solidFill>
                  <a:schemeClr val="tx1">
                    <a:lumMod val="50000"/>
                  </a:schemeClr>
                </a:solidFill>
              </a:rPr>
              <a:t>Science in Practice</a:t>
            </a:r>
            <a:r>
              <a:rPr lang="en-AU" sz="2000" dirty="0">
                <a:solidFill>
                  <a:schemeClr val="tx1">
                    <a:lumMod val="50000"/>
                  </a:schemeClr>
                </a:solidFill>
              </a:rPr>
              <a:t>- </a:t>
            </a:r>
            <a:endParaRPr lang="en-AU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2290" name="Picture 2" descr="General Science: Topics and Questions - Leverage Edu">
            <a:extLst>
              <a:ext uri="{FF2B5EF4-FFF2-40B4-BE49-F238E27FC236}">
                <a16:creationId xmlns:a16="http://schemas.microsoft.com/office/drawing/2014/main" id="{34E76262-61BD-4C61-B513-E876F14CB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360" y="1556792"/>
            <a:ext cx="6433889" cy="4017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425E11B-2901-4CF9-A40F-301EC227E50B}"/>
              </a:ext>
            </a:extLst>
          </p:cNvPr>
          <p:cNvSpPr txBox="1"/>
          <p:nvPr/>
        </p:nvSpPr>
        <p:spPr>
          <a:xfrm>
            <a:off x="1865717" y="5733256"/>
            <a:ext cx="65591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Teachers to talk to: Miss </a:t>
            </a:r>
            <a:r>
              <a:rPr lang="en-AU" sz="2400" dirty="0" err="1"/>
              <a:t>Beggs</a:t>
            </a:r>
            <a:r>
              <a:rPr lang="en-AU" sz="2400" dirty="0"/>
              <a:t>, Mx Muller, Mr </a:t>
            </a:r>
            <a:r>
              <a:rPr lang="en-AU" sz="2400" dirty="0" err="1"/>
              <a:t>Beutler</a:t>
            </a:r>
            <a:r>
              <a:rPr lang="en-AU" sz="2400" dirty="0"/>
              <a:t>, Mrs Cowan, Ms Robinson, Mrs Hoskin. Mrs Wong</a:t>
            </a:r>
          </a:p>
        </p:txBody>
      </p:sp>
    </p:spTree>
  </p:cSld>
  <p:clrMapOvr>
    <a:masterClrMapping/>
  </p:clrMapOvr>
  <p:transition spd="med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59719E4-B721-4E83-9DE6-3D7AE71E85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376266"/>
              </p:ext>
            </p:extLst>
          </p:nvPr>
        </p:nvGraphicFramePr>
        <p:xfrm>
          <a:off x="971600" y="185143"/>
          <a:ext cx="7200800" cy="6786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907924386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49521975"/>
                    </a:ext>
                  </a:extLst>
                </a:gridCol>
              </a:tblGrid>
              <a:tr h="4017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What is it?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073" marR="50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The study of all Sciences with a focus on ‘hands on’ inquiry and scientific literacy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073" marR="50073" marT="0" marB="0"/>
                </a:tc>
                <a:extLst>
                  <a:ext uri="{0D108BD9-81ED-4DB2-BD59-A6C34878D82A}">
                    <a16:rowId xmlns:a16="http://schemas.microsoft.com/office/drawing/2014/main" val="2229112247"/>
                  </a:ext>
                </a:extLst>
              </a:tr>
              <a:tr h="16577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Areas of study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073" marR="50073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Forensics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Weather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Polymers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Disease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Food preservation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Ancient ancestors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Water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Ancient weapons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073" marR="50073" marT="0" marB="0"/>
                </a:tc>
                <a:extLst>
                  <a:ext uri="{0D108BD9-81ED-4DB2-BD59-A6C34878D82A}">
                    <a16:rowId xmlns:a16="http://schemas.microsoft.com/office/drawing/2014/main" val="2305812350"/>
                  </a:ext>
                </a:extLst>
              </a:tr>
              <a:tr h="1529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Fun things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073" marR="50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Pracs: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Make Jam, Chutney, Yoghurt, Cheese and more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Investigate a crime scene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Make fake snow and slime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Mini weapons of mass destruction (catapults and more)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And much, much more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073" marR="50073" marT="0" marB="0"/>
                </a:tc>
                <a:extLst>
                  <a:ext uri="{0D108BD9-81ED-4DB2-BD59-A6C34878D82A}">
                    <a16:rowId xmlns:a16="http://schemas.microsoft.com/office/drawing/2014/main" val="2086983488"/>
                  </a:ext>
                </a:extLst>
              </a:tr>
              <a:tr h="2310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ATAR and Recommended Academic Achievement</a:t>
                      </a:r>
                      <a:endParaRPr lang="en-AU" sz="16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073" marR="50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Non-ATAR eligible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No prerequisites, but an interest in Science and an inquisitive mind would be great! </a:t>
                      </a:r>
                      <a:endParaRPr lang="en-AU" sz="16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073" marR="50073" marT="0" marB="0"/>
                </a:tc>
                <a:extLst>
                  <a:ext uri="{0D108BD9-81ED-4DB2-BD59-A6C34878D82A}">
                    <a16:rowId xmlns:a16="http://schemas.microsoft.com/office/drawing/2014/main" val="3799509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433171"/>
      </p:ext>
    </p:extLst>
  </p:cSld>
  <p:clrMapOvr>
    <a:masterClrMapping/>
  </p:clrMapOvr>
  <p:transition spd="med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189883"/>
            <a:ext cx="7198799" cy="78866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2800" dirty="0">
                <a:solidFill>
                  <a:schemeClr val="tx1">
                    <a:lumMod val="50000"/>
                  </a:schemeClr>
                </a:solidFill>
              </a:rPr>
              <a:t>The study of living things</a:t>
            </a:r>
            <a:br>
              <a:rPr lang="en-AU" sz="2800" dirty="0">
                <a:solidFill>
                  <a:schemeClr val="tx1">
                    <a:lumMod val="50000"/>
                  </a:schemeClr>
                </a:solidFill>
              </a:rPr>
            </a:br>
            <a:br>
              <a:rPr lang="en-AU" sz="2800" dirty="0">
                <a:solidFill>
                  <a:schemeClr val="tx1">
                    <a:lumMod val="50000"/>
                  </a:schemeClr>
                </a:solidFill>
              </a:rPr>
            </a:br>
            <a:endParaRPr lang="en-AU" sz="2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rot="16200000">
            <a:off x="-1394522" y="3202835"/>
            <a:ext cx="486100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AU" sz="6200" dirty="0">
                <a:solidFill>
                  <a:schemeClr val="tx1">
                    <a:lumMod val="50000"/>
                  </a:schemeClr>
                </a:solidFill>
              </a:rPr>
              <a:t>Biology</a:t>
            </a:r>
            <a:endParaRPr lang="en-AU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792BD0-27F0-4397-8115-918891A709C7}"/>
              </a:ext>
            </a:extLst>
          </p:cNvPr>
          <p:cNvSpPr txBox="1"/>
          <p:nvPr/>
        </p:nvSpPr>
        <p:spPr>
          <a:xfrm>
            <a:off x="1835696" y="5904451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Teachers to talk to: Miss </a:t>
            </a:r>
            <a:r>
              <a:rPr lang="en-AU" sz="2400" dirty="0" err="1"/>
              <a:t>Taggart,</a:t>
            </a:r>
            <a:r>
              <a:rPr lang="en-AU" sz="2400" dirty="0"/>
              <a:t> Mr Bell, Mx Muller, </a:t>
            </a:r>
          </a:p>
        </p:txBody>
      </p:sp>
      <p:pic>
        <p:nvPicPr>
          <p:cNvPr id="9218" name="Picture 2" descr="CHAPTER 2 : CELL BIOLOGY AND ORGANISATION – Teacher Tasha ️">
            <a:extLst>
              <a:ext uri="{FF2B5EF4-FFF2-40B4-BE49-F238E27FC236}">
                <a16:creationId xmlns:a16="http://schemas.microsoft.com/office/drawing/2014/main" id="{0CEFF737-97DF-45FF-8DBB-E2EDEB76A7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501" y="1431289"/>
            <a:ext cx="7112008" cy="3991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4000" b="1" dirty="0">
                <a:solidFill>
                  <a:schemeClr val="tx1">
                    <a:lumMod val="50000"/>
                  </a:schemeClr>
                </a:solidFill>
              </a:rPr>
              <a:t>Science @ Bremer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677D02E-0341-4D2E-B423-4F08046B4E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337982"/>
              </p:ext>
            </p:extLst>
          </p:nvPr>
        </p:nvGraphicFramePr>
        <p:xfrm>
          <a:off x="911975" y="116632"/>
          <a:ext cx="7632848" cy="6486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7817">
                  <a:extLst>
                    <a:ext uri="{9D8B030D-6E8A-4147-A177-3AD203B41FA5}">
                      <a16:colId xmlns:a16="http://schemas.microsoft.com/office/drawing/2014/main" val="1953309864"/>
                    </a:ext>
                  </a:extLst>
                </a:gridCol>
                <a:gridCol w="5845031">
                  <a:extLst>
                    <a:ext uri="{9D8B030D-6E8A-4147-A177-3AD203B41FA5}">
                      <a16:colId xmlns:a16="http://schemas.microsoft.com/office/drawing/2014/main" val="3068494900"/>
                    </a:ext>
                  </a:extLst>
                </a:gridCol>
              </a:tblGrid>
              <a:tr h="935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What is it?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4893" marR="548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The study of living organisms and how they interact with the non-living world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4893" marR="54893" marT="0" marB="0"/>
                </a:tc>
                <a:extLst>
                  <a:ext uri="{0D108BD9-81ED-4DB2-BD59-A6C34878D82A}">
                    <a16:rowId xmlns:a16="http://schemas.microsoft.com/office/drawing/2014/main" val="57535514"/>
                  </a:ext>
                </a:extLst>
              </a:tr>
              <a:tr h="21298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Areas of study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4893" marR="54893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effectLst/>
                        </a:rPr>
                        <a:t>Cells and Multicellular organisms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effectLst/>
                        </a:rPr>
                        <a:t>Maintaining the internal environment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effectLst/>
                        </a:rPr>
                        <a:t>Biodiversity and the Interconnectedness of life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effectLst/>
                        </a:rPr>
                        <a:t>Heredity and the continuity of life</a:t>
                      </a:r>
                      <a:endParaRPr lang="en-AU" sz="16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4893" marR="54893" marT="0" marB="0"/>
                </a:tc>
                <a:extLst>
                  <a:ext uri="{0D108BD9-81ED-4DB2-BD59-A6C34878D82A}">
                    <a16:rowId xmlns:a16="http://schemas.microsoft.com/office/drawing/2014/main" val="1097675918"/>
                  </a:ext>
                </a:extLst>
              </a:tr>
              <a:tr h="1199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Fun things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4893" marR="548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Ecology trip to Hastings Point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4893" marR="54893" marT="0" marB="0"/>
                </a:tc>
                <a:extLst>
                  <a:ext uri="{0D108BD9-81ED-4DB2-BD59-A6C34878D82A}">
                    <a16:rowId xmlns:a16="http://schemas.microsoft.com/office/drawing/2014/main" val="2881301557"/>
                  </a:ext>
                </a:extLst>
              </a:tr>
              <a:tr h="2221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ATAR and Recommended Academic Achievement</a:t>
                      </a:r>
                      <a:endParaRPr lang="en-AU" sz="16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4893" marR="548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ATAR eligible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B in English OR Science/Science Elective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It is recommended that you have strong reading/comprehension skills and the ability to write scientifically</a:t>
                      </a:r>
                      <a:endParaRPr lang="en-AU" sz="16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4893" marR="54893" marT="0" marB="0"/>
                </a:tc>
                <a:extLst>
                  <a:ext uri="{0D108BD9-81ED-4DB2-BD59-A6C34878D82A}">
                    <a16:rowId xmlns:a16="http://schemas.microsoft.com/office/drawing/2014/main" val="358403747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556" y="169168"/>
            <a:ext cx="7467573" cy="66754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2400" dirty="0">
                <a:solidFill>
                  <a:schemeClr val="tx1">
                    <a:lumMod val="50000"/>
                  </a:schemeClr>
                </a:solidFill>
              </a:rPr>
              <a:t>The study of chemical interactions.</a:t>
            </a:r>
            <a:br>
              <a:rPr lang="en-AU" sz="2400" dirty="0">
                <a:solidFill>
                  <a:schemeClr val="tx1">
                    <a:lumMod val="50000"/>
                  </a:schemeClr>
                </a:solidFill>
              </a:rPr>
            </a:br>
            <a:br>
              <a:rPr lang="en-AU" sz="2400" dirty="0">
                <a:solidFill>
                  <a:schemeClr val="tx1">
                    <a:lumMod val="50000"/>
                  </a:schemeClr>
                </a:solidFill>
              </a:rPr>
            </a:br>
            <a:endParaRPr lang="en-AU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rot="16200000">
            <a:off x="-1671524" y="2986811"/>
            <a:ext cx="486100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AU" sz="6200" dirty="0">
                <a:solidFill>
                  <a:schemeClr val="tx1">
                    <a:lumMod val="50000"/>
                  </a:schemeClr>
                </a:solidFill>
              </a:rPr>
              <a:t>Chemistry</a:t>
            </a:r>
            <a:endParaRPr lang="en-AU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85E1F2-7218-4B5A-8AFC-C81A5DF52686}"/>
              </a:ext>
            </a:extLst>
          </p:cNvPr>
          <p:cNvSpPr txBox="1"/>
          <p:nvPr/>
        </p:nvSpPr>
        <p:spPr>
          <a:xfrm>
            <a:off x="1415017" y="5631919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Teachers to talk to: Mrs Margalit, Mrs Shepherd</a:t>
            </a:r>
          </a:p>
        </p:txBody>
      </p:sp>
      <p:pic>
        <p:nvPicPr>
          <p:cNvPr id="8194" name="Picture 2" descr="Creating excitement in learning physical science | Vuk'uzenzele">
            <a:extLst>
              <a:ext uri="{FF2B5EF4-FFF2-40B4-BE49-F238E27FC236}">
                <a16:creationId xmlns:a16="http://schemas.microsoft.com/office/drawing/2014/main" id="{EDAD1932-193B-4BF5-B5BA-9A04BB179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415" y="1122042"/>
            <a:ext cx="6912884" cy="422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8055464-DF9A-499E-ADA4-B307961E4D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328350"/>
              </p:ext>
            </p:extLst>
          </p:nvPr>
        </p:nvGraphicFramePr>
        <p:xfrm>
          <a:off x="827584" y="260648"/>
          <a:ext cx="7704856" cy="62969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1041">
                  <a:extLst>
                    <a:ext uri="{9D8B030D-6E8A-4147-A177-3AD203B41FA5}">
                      <a16:colId xmlns:a16="http://schemas.microsoft.com/office/drawing/2014/main" val="2052075228"/>
                    </a:ext>
                  </a:extLst>
                </a:gridCol>
                <a:gridCol w="6053815">
                  <a:extLst>
                    <a:ext uri="{9D8B030D-6E8A-4147-A177-3AD203B41FA5}">
                      <a16:colId xmlns:a16="http://schemas.microsoft.com/office/drawing/2014/main" val="1998862079"/>
                    </a:ext>
                  </a:extLst>
                </a:gridCol>
              </a:tblGrid>
              <a:tr h="662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What is it?</a:t>
                      </a:r>
                      <a:endParaRPr lang="en-AU" sz="18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4771" marR="54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The study of chemical interactions</a:t>
                      </a:r>
                      <a:endParaRPr lang="en-AU" sz="18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4771" marR="54771" marT="0" marB="0"/>
                </a:tc>
                <a:extLst>
                  <a:ext uri="{0D108BD9-81ED-4DB2-BD59-A6C34878D82A}">
                    <a16:rowId xmlns:a16="http://schemas.microsoft.com/office/drawing/2014/main" val="2254232740"/>
                  </a:ext>
                </a:extLst>
              </a:tr>
              <a:tr h="2032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Areas of study</a:t>
                      </a:r>
                      <a:endParaRPr lang="en-AU" sz="18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4771" marR="5477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Chemical Fundamentals- Structure, properties and reactions</a:t>
                      </a:r>
                      <a:endParaRPr lang="en-AU" sz="1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Molecular interactions and reactions</a:t>
                      </a:r>
                      <a:endParaRPr lang="en-AU" sz="1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Equilibrium, acids and redox reactions</a:t>
                      </a:r>
                      <a:endParaRPr lang="en-AU" sz="1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Structure, synthesis and design</a:t>
                      </a:r>
                      <a:endParaRPr lang="en-AU" sz="18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4771" marR="54771" marT="0" marB="0"/>
                </a:tc>
                <a:extLst>
                  <a:ext uri="{0D108BD9-81ED-4DB2-BD59-A6C34878D82A}">
                    <a16:rowId xmlns:a16="http://schemas.microsoft.com/office/drawing/2014/main" val="1063629307"/>
                  </a:ext>
                </a:extLst>
              </a:tr>
              <a:tr h="1398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Fun things</a:t>
                      </a:r>
                      <a:endParaRPr lang="en-AU" sz="18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4771" marR="54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Pracs!</a:t>
                      </a:r>
                      <a:endParaRPr lang="en-AU" sz="1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Making aspirin</a:t>
                      </a:r>
                      <a:endParaRPr lang="en-AU" sz="1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Distillation techniques</a:t>
                      </a:r>
                      <a:endParaRPr lang="en-AU" sz="1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Electroplating metals</a:t>
                      </a:r>
                      <a:endParaRPr lang="en-AU" sz="1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Titrations</a:t>
                      </a:r>
                      <a:endParaRPr lang="en-AU" sz="1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Acid/Base reactions</a:t>
                      </a:r>
                      <a:endParaRPr lang="en-AU" sz="18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4771" marR="54771" marT="0" marB="0"/>
                </a:tc>
                <a:extLst>
                  <a:ext uri="{0D108BD9-81ED-4DB2-BD59-A6C34878D82A}">
                    <a16:rowId xmlns:a16="http://schemas.microsoft.com/office/drawing/2014/main" val="953056370"/>
                  </a:ext>
                </a:extLst>
              </a:tr>
              <a:tr h="1955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ATAR and Recommended Academic Achievement</a:t>
                      </a:r>
                      <a:endParaRPr lang="en-AU" sz="18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4771" marR="54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ATAR eligible</a:t>
                      </a:r>
                      <a:endParaRPr lang="en-AU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B in English OR Maths OR Science/Science Elective</a:t>
                      </a:r>
                      <a:endParaRPr lang="en-AU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It is recommended that you have strong reading/comprehension skills, the ability to write scientifically and a grasp of basic Math</a:t>
                      </a:r>
                      <a:endParaRPr lang="en-AU" sz="18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4771" marR="54771" marT="0" marB="0"/>
                </a:tc>
                <a:extLst>
                  <a:ext uri="{0D108BD9-81ED-4DB2-BD59-A6C34878D82A}">
                    <a16:rowId xmlns:a16="http://schemas.microsoft.com/office/drawing/2014/main" val="3773259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908960"/>
      </p:ext>
    </p:extLst>
  </p:cSld>
  <p:clrMapOvr>
    <a:masterClrMapping/>
  </p:clrMapOvr>
  <p:transition spd="med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9368" y="332656"/>
            <a:ext cx="7774632" cy="10081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2700" dirty="0">
                <a:solidFill>
                  <a:schemeClr val="tx1">
                    <a:lumMod val="50000"/>
                  </a:schemeClr>
                </a:solidFill>
              </a:rPr>
              <a:t>The study of the physical world </a:t>
            </a:r>
            <a:br>
              <a:rPr lang="en-AU" sz="24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en-AU" sz="1400" dirty="0">
                <a:solidFill>
                  <a:schemeClr val="tx1">
                    <a:lumMod val="50000"/>
                  </a:schemeClr>
                </a:solidFill>
              </a:rPr>
              <a:t>(AKA Big Bang Theory)</a:t>
            </a:r>
            <a:br>
              <a:rPr lang="en-AU" sz="1400" dirty="0">
                <a:solidFill>
                  <a:schemeClr val="tx1">
                    <a:lumMod val="50000"/>
                  </a:schemeClr>
                </a:solidFill>
              </a:rPr>
            </a:br>
            <a:br>
              <a:rPr lang="en-AU" sz="1400" dirty="0">
                <a:solidFill>
                  <a:schemeClr val="tx1">
                    <a:lumMod val="50000"/>
                  </a:schemeClr>
                </a:solidFill>
              </a:rPr>
            </a:br>
            <a:endParaRPr lang="en-AU" sz="4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rot="16200000">
            <a:off x="-1610546" y="3130827"/>
            <a:ext cx="486100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AU" sz="6200" dirty="0">
                <a:solidFill>
                  <a:schemeClr val="tx1">
                    <a:lumMod val="50000"/>
                  </a:schemeClr>
                </a:solidFill>
              </a:rPr>
              <a:t>Physics</a:t>
            </a:r>
            <a:endParaRPr lang="en-AU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030013-A54D-4202-9F80-D9286AAAEB53}"/>
              </a:ext>
            </a:extLst>
          </p:cNvPr>
          <p:cNvSpPr txBox="1"/>
          <p:nvPr/>
        </p:nvSpPr>
        <p:spPr>
          <a:xfrm>
            <a:off x="1835696" y="5904451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Teachers to talk to: Mr Boyd, Mr Wilcox</a:t>
            </a:r>
          </a:p>
        </p:txBody>
      </p:sp>
      <p:pic>
        <p:nvPicPr>
          <p:cNvPr id="10242" name="Picture 2" descr="Interesting Facts About Physics -Buzz2fone">
            <a:extLst>
              <a:ext uri="{FF2B5EF4-FFF2-40B4-BE49-F238E27FC236}">
                <a16:creationId xmlns:a16="http://schemas.microsoft.com/office/drawing/2014/main" id="{DADA65EE-D6C8-4C48-BEDE-16FECC91F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368" y="1529916"/>
            <a:ext cx="7596336" cy="379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527E88-8837-49CE-9FF6-2B4DF3167A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739201"/>
              </p:ext>
            </p:extLst>
          </p:nvPr>
        </p:nvGraphicFramePr>
        <p:xfrm>
          <a:off x="1331640" y="188640"/>
          <a:ext cx="6768752" cy="6192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3299056567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1030609194"/>
                    </a:ext>
                  </a:extLst>
                </a:gridCol>
              </a:tblGrid>
              <a:tr h="643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What is it?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3379" marR="533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The study of the nature of the Universe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3379" marR="53379" marT="0" marB="0"/>
                </a:tc>
                <a:extLst>
                  <a:ext uri="{0D108BD9-81ED-4DB2-BD59-A6C34878D82A}">
                    <a16:rowId xmlns:a16="http://schemas.microsoft.com/office/drawing/2014/main" val="805468855"/>
                  </a:ext>
                </a:extLst>
              </a:tr>
              <a:tr h="18201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Areas of study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3379" marR="53379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Thermal, nuclear and electrical Physics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Linear motion and waves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Gravity and electromagnetism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Revolutions in modern Physics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3379" marR="53379" marT="0" marB="0"/>
                </a:tc>
                <a:extLst>
                  <a:ext uri="{0D108BD9-81ED-4DB2-BD59-A6C34878D82A}">
                    <a16:rowId xmlns:a16="http://schemas.microsoft.com/office/drawing/2014/main" val="711529292"/>
                  </a:ext>
                </a:extLst>
              </a:tr>
              <a:tr h="11309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Fun things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3379" marR="53379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Quantum theory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Theory of Relativity (E=mc</a:t>
                      </a:r>
                      <a:r>
                        <a:rPr lang="en-AU" sz="1600" baseline="30000">
                          <a:effectLst/>
                        </a:rPr>
                        <a:t>2</a:t>
                      </a:r>
                      <a:r>
                        <a:rPr lang="en-AU" sz="1600">
                          <a:effectLst/>
                        </a:rPr>
                        <a:t>)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Particle physics (the Hadron Collider 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3379" marR="53379" marT="0" marB="0"/>
                </a:tc>
                <a:extLst>
                  <a:ext uri="{0D108BD9-81ED-4DB2-BD59-A6C34878D82A}">
                    <a16:rowId xmlns:a16="http://schemas.microsoft.com/office/drawing/2014/main" val="845742135"/>
                  </a:ext>
                </a:extLst>
              </a:tr>
              <a:tr h="2597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ATAR and Recommended Academic Achievement</a:t>
                      </a:r>
                      <a:endParaRPr lang="en-AU" sz="16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3379" marR="533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ATAR eligible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B in English OR Maths OR Science/Science Elective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It is recommended that you have strong reading/comprehension skills, the ability to write scientifically and a grasp of basic Math (General or higher)</a:t>
                      </a:r>
                      <a:endParaRPr lang="en-AU" sz="16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3379" marR="53379" marT="0" marB="0"/>
                </a:tc>
                <a:extLst>
                  <a:ext uri="{0D108BD9-81ED-4DB2-BD59-A6C34878D82A}">
                    <a16:rowId xmlns:a16="http://schemas.microsoft.com/office/drawing/2014/main" val="3774397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509747"/>
      </p:ext>
    </p:extLst>
  </p:cSld>
  <p:clrMapOvr>
    <a:masterClrMapping/>
  </p:clrMapOvr>
  <p:transition spd="med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437762"/>
            <a:ext cx="6589199" cy="83099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2700" dirty="0">
                <a:solidFill>
                  <a:schemeClr val="tx1">
                    <a:lumMod val="50000"/>
                  </a:schemeClr>
                </a:solidFill>
              </a:rPr>
              <a:t>The study of behaviour and cognition</a:t>
            </a:r>
            <a:br>
              <a:rPr lang="en-AU" sz="2700" dirty="0">
                <a:solidFill>
                  <a:schemeClr val="tx1">
                    <a:lumMod val="50000"/>
                  </a:schemeClr>
                </a:solidFill>
              </a:rPr>
            </a:br>
            <a:br>
              <a:rPr lang="en-AU" sz="2700" dirty="0">
                <a:solidFill>
                  <a:schemeClr val="tx1">
                    <a:lumMod val="50000"/>
                  </a:schemeClr>
                </a:solidFill>
              </a:rPr>
            </a:br>
            <a:br>
              <a:rPr lang="en-AU" sz="2400" dirty="0">
                <a:solidFill>
                  <a:schemeClr val="tx1">
                    <a:lumMod val="50000"/>
                  </a:schemeClr>
                </a:solidFill>
              </a:rPr>
            </a:br>
            <a:endParaRPr lang="en-AU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16200000">
            <a:off x="-1430526" y="3022814"/>
            <a:ext cx="47890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AU" sz="6200" dirty="0">
                <a:solidFill>
                  <a:schemeClr val="tx1">
                    <a:lumMod val="50000"/>
                  </a:schemeClr>
                </a:solidFill>
              </a:rPr>
              <a:t>Psychology</a:t>
            </a:r>
            <a:endParaRPr lang="en-AU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67F8F8-68C1-4FFB-A55F-07E6056A4EFD}"/>
              </a:ext>
            </a:extLst>
          </p:cNvPr>
          <p:cNvSpPr txBox="1"/>
          <p:nvPr/>
        </p:nvSpPr>
        <p:spPr>
          <a:xfrm>
            <a:off x="1619672" y="5976086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Teachers to talk to: Mrs Wright, Miss Whybrow, Mrs Millers, Mrs Hoskin</a:t>
            </a:r>
          </a:p>
        </p:txBody>
      </p:sp>
      <p:pic>
        <p:nvPicPr>
          <p:cNvPr id="7174" name="Picture 6" descr="Clinical psychology – CENTRE OF EXCELLENCE IN MENTAL HEALTH, ODISHA CUTTACK">
            <a:extLst>
              <a:ext uri="{FF2B5EF4-FFF2-40B4-BE49-F238E27FC236}">
                <a16:creationId xmlns:a16="http://schemas.microsoft.com/office/drawing/2014/main" id="{A7222894-DAD7-40FB-9AC7-8075B3673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345" y="1292762"/>
            <a:ext cx="6408712" cy="427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521217"/>
      </p:ext>
    </p:extLst>
  </p:cSld>
  <p:clrMapOvr>
    <a:masterClrMapping/>
  </p:clrMapOvr>
  <p:transition spd="med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C5A1212-19BF-4A28-826A-FFDD7E5472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275063"/>
              </p:ext>
            </p:extLst>
          </p:nvPr>
        </p:nvGraphicFramePr>
        <p:xfrm>
          <a:off x="1187624" y="476672"/>
          <a:ext cx="7200800" cy="54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61933940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1025331057"/>
                    </a:ext>
                  </a:extLst>
                </a:gridCol>
              </a:tblGrid>
              <a:tr h="77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What is it?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288" marR="64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The study of behaviour and the underlying cognition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288" marR="64288" marT="0" marB="0"/>
                </a:tc>
                <a:extLst>
                  <a:ext uri="{0D108BD9-81ED-4DB2-BD59-A6C34878D82A}">
                    <a16:rowId xmlns:a16="http://schemas.microsoft.com/office/drawing/2014/main" val="2253542221"/>
                  </a:ext>
                </a:extLst>
              </a:tr>
              <a:tr h="14009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Areas of study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288" marR="6428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Individual development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Individual behaviour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Individual thinking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The influence of others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288" marR="64288" marT="0" marB="0"/>
                </a:tc>
                <a:extLst>
                  <a:ext uri="{0D108BD9-81ED-4DB2-BD59-A6C34878D82A}">
                    <a16:rowId xmlns:a16="http://schemas.microsoft.com/office/drawing/2014/main" val="220663450"/>
                  </a:ext>
                </a:extLst>
              </a:tr>
              <a:tr h="1349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effectLst/>
                        </a:rPr>
                        <a:t>Fun things</a:t>
                      </a:r>
                      <a:endParaRPr lang="en-AU" sz="16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288" marR="64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Learning about the brain!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How to be motivated!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Human (with permission) experiments!</a:t>
                      </a:r>
                      <a:endParaRPr lang="en-AU" sz="16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288" marR="64288" marT="0" marB="0"/>
                </a:tc>
                <a:extLst>
                  <a:ext uri="{0D108BD9-81ED-4DB2-BD59-A6C34878D82A}">
                    <a16:rowId xmlns:a16="http://schemas.microsoft.com/office/drawing/2014/main" val="1641455458"/>
                  </a:ext>
                </a:extLst>
              </a:tr>
              <a:tr h="18757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ATAR and Recommended Academic Achievement</a:t>
                      </a:r>
                      <a:endParaRPr lang="en-AU" sz="16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288" marR="64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ATAR eligible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B in English OR Maths OR Science/Science Elective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It is recommended that you have strong reading/comprehension skills and the ability to write scientifically </a:t>
                      </a:r>
                      <a:endParaRPr lang="en-AU" sz="16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288" marR="64288" marT="0" marB="0"/>
                </a:tc>
                <a:extLst>
                  <a:ext uri="{0D108BD9-81ED-4DB2-BD59-A6C34878D82A}">
                    <a16:rowId xmlns:a16="http://schemas.microsoft.com/office/drawing/2014/main" val="450740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860950"/>
      </p:ext>
    </p:extLst>
  </p:cSld>
  <p:clrMapOvr>
    <a:masterClrMapping/>
  </p:clrMapOvr>
  <p:transition spd="med">
    <p:wipe/>
  </p:transition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959872369A6744827BF79FE435E7E2" ma:contentTypeVersion="14" ma:contentTypeDescription="Create a new document." ma:contentTypeScope="" ma:versionID="14acd0746c2862c75e9e68984f27e88c">
  <xsd:schema xmlns:xsd="http://www.w3.org/2001/XMLSchema" xmlns:xs="http://www.w3.org/2001/XMLSchema" xmlns:p="http://schemas.microsoft.com/office/2006/metadata/properties" xmlns:ns1="http://schemas.microsoft.com/sharepoint/v3" xmlns:ns2="e0f9ec24-0483-4584-8410-c524d92b3239" targetNamespace="http://schemas.microsoft.com/office/2006/metadata/properties" ma:root="true" ma:fieldsID="5024f4fb43d46e2fc3e6ddd8af7e903a" ns1:_="" ns2:_="">
    <xsd:import namespace="http://schemas.microsoft.com/sharepoint/v3"/>
    <xsd:import namespace="e0f9ec24-0483-4584-8410-c524d92b323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PPContentOwner" minOccurs="0"/>
                <xsd:element ref="ns2:PPContentAuthor" minOccurs="0"/>
                <xsd:element ref="ns2:PPSubmittedBy" minOccurs="0"/>
                <xsd:element ref="ns2:PPSubmittedDate" minOccurs="0"/>
                <xsd:element ref="ns2:PPModeratedBy" minOccurs="0"/>
                <xsd:element ref="ns2:PPModeratedDate" minOccurs="0"/>
                <xsd:element ref="ns2:PPReferenceNumber" minOccurs="0"/>
                <xsd:element ref="ns2:PPContentApprover" minOccurs="0"/>
                <xsd:element ref="ns2:PPReviewDate" minOccurs="0"/>
                <xsd:element ref="ns2:PPLastReviewedDate" minOccurs="0"/>
                <xsd:element ref="ns2:PPLastReviewedBy" minOccurs="0"/>
                <xsd:element ref="ns2:PPPublishedNotificationAddress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f9ec24-0483-4584-8410-c524d92b3239" elementFormDefault="qualified">
    <xsd:import namespace="http://schemas.microsoft.com/office/2006/documentManagement/types"/>
    <xsd:import namespace="http://schemas.microsoft.com/office/infopath/2007/PartnerControls"/>
    <xsd:element name="PPContentOwner" ma:index="10" nillable="true" ma:displayName="Content Owner" ma:description="The person ultimately responsible for the content of this item." ma:list="UserInfo" ma:internalName="PPContent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PContentAuthor" ma:index="11" nillable="true" ma:displayName="Content Author" ma:description="The person responsible for creating and maintaining this item’s content." ma:list="UserInfo" ma:internalName="PPContentAutho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PSubmittedBy" ma:index="12" nillable="true" ma:displayName="Submitted By" ma:description="The person who submitted this item for approval." ma:list="UserInfo" ma:internalName="PPSubmittedBy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PSubmittedDate" ma:index="13" nillable="true" ma:displayName="Submitted Date" ma:description="The date and time when this item was submitted for approval." ma:format="DateOnly" ma:internalName="PPSubmittedDate">
      <xsd:simpleType>
        <xsd:restriction base="dms:DateTime"/>
      </xsd:simpleType>
    </xsd:element>
    <xsd:element name="PPModeratedBy" ma:index="14" nillable="true" ma:displayName="Moderated By" ma:description="The user that either approved or rejected the item." ma:list="UserInfo" ma:internalName="PPModeratedBy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PModeratedDate" ma:index="15" nillable="true" ma:displayName="Moderated Date" ma:description="The date that the item was either approved or rejected." ma:format="DateOnly" ma:internalName="PPModeratedDate">
      <xsd:simpleType>
        <xsd:restriction base="dms:DateTime"/>
      </xsd:simpleType>
    </xsd:element>
    <xsd:element name="PPReferenceNumber" ma:index="16" nillable="true" ma:displayName="Reference Number" ma:description="The identifier from another system that represents or is related to this item (if applicable)." ma:internalName="PPReferenceNumber">
      <xsd:simpleType>
        <xsd:restriction base="dms:Text"/>
      </xsd:simpleType>
    </xsd:element>
    <xsd:element name="PPContentApprover" ma:index="17" nillable="true" ma:displayName="Content Approver" ma:description="The person who is responsible for approving the content of this item." ma:list="UserInfo" ma:internalName="PPContentApprov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PReviewDate" ma:index="18" nillable="true" ma:displayName="Review Date" ma:description="The date the item's content will be next due for review." ma:format="DateOnly" ma:internalName="PPReviewDate">
      <xsd:simpleType>
        <xsd:restriction base="dms:DateTime"/>
      </xsd:simpleType>
    </xsd:element>
    <xsd:element name="PPLastReviewedDate" ma:index="19" nillable="true" ma:displayName="Last Reviewed Date" ma:description="The date the item's content was last reviewed." ma:internalName="PPLastReviewedDate">
      <xsd:simpleType>
        <xsd:restriction base="dms:DateTime"/>
      </xsd:simpleType>
    </xsd:element>
    <xsd:element name="PPLastReviewedBy" ma:index="20" nillable="true" ma:displayName="Last Reviewed By" ma:description="The person who last reviewed the item's content." ma:list="UserInfo" ma:internalName="PPLastReviewedBy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PPublishedNotificationAddresses" ma:index="21" nillable="true" ma:displayName="Published Notification Address(es)" ma:description="The email address(es) of people to notify when this item is published. Note: Email addresses are separated by a ';'." ma:internalName="PPPublishedNotificationAddresse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PModeratedBy xmlns="e0f9ec24-0483-4584-8410-c524d92b3239">
      <UserInfo>
        <DisplayName>PETERS, Melissa</DisplayName>
        <AccountId>101</AccountId>
        <AccountType/>
      </UserInfo>
    </PPModeratedBy>
    <PPContentApprover xmlns="e0f9ec24-0483-4584-8410-c524d92b3239">
      <UserInfo>
        <DisplayName>PETERS, Melissa</DisplayName>
        <AccountId>101</AccountId>
        <AccountType/>
      </UserInfo>
    </PPContentApprover>
    <PPModeratedDate xmlns="e0f9ec24-0483-4584-8410-c524d92b3239">2024-07-10T07:00:13+00:00</PPModeratedDate>
    <PPReferenceNumber xmlns="e0f9ec24-0483-4584-8410-c524d92b3239" xsi:nil="true"/>
    <PPContentOwner xmlns="e0f9ec24-0483-4584-8410-c524d92b3239">
      <UserInfo>
        <DisplayName>PETERS, Melissa</DisplayName>
        <AccountId>101</AccountId>
        <AccountType/>
      </UserInfo>
    </PPContentOwner>
    <PPPublishedNotificationAddresses xmlns="e0f9ec24-0483-4584-8410-c524d92b3239" xsi:nil="true"/>
    <PPSubmittedBy xmlns="e0f9ec24-0483-4584-8410-c524d92b3239">
      <UserInfo>
        <DisplayName>PETERS, Melissa</DisplayName>
        <AccountId>101</AccountId>
        <AccountType/>
      </UserInfo>
    </PPSubmittedBy>
    <PPLastReviewedBy xmlns="e0f9ec24-0483-4584-8410-c524d92b3239">
      <UserInfo>
        <DisplayName>PETERS, Melissa</DisplayName>
        <AccountId>101</AccountId>
        <AccountType/>
      </UserInfo>
    </PPLastReviewedBy>
    <PPContentAuthor xmlns="e0f9ec24-0483-4584-8410-c524d92b3239">
      <UserInfo>
        <DisplayName>PETERS, Melissa</DisplayName>
        <AccountId>101</AccountId>
        <AccountType/>
      </UserInfo>
    </PPContentAuthor>
    <PPLastReviewedDate xmlns="e0f9ec24-0483-4584-8410-c524d92b3239">2024-07-10T07:00:13+00:00</PPLastReviewedDate>
    <PublishingExpirationDate xmlns="http://schemas.microsoft.com/sharepoint/v3" xsi:nil="true"/>
    <PPReviewDate xmlns="e0f9ec24-0483-4584-8410-c524d92b3239" xsi:nil="true"/>
    <PublishingStartDate xmlns="http://schemas.microsoft.com/sharepoint/v3" xsi:nil="true"/>
    <PPSubmittedDate xmlns="e0f9ec24-0483-4584-8410-c524d92b3239">2024-07-10T06:58:21+00:00</PPSubmittedDate>
  </documentManagement>
</p:properties>
</file>

<file path=customXml/itemProps1.xml><?xml version="1.0" encoding="utf-8"?>
<ds:datastoreItem xmlns:ds="http://schemas.openxmlformats.org/officeDocument/2006/customXml" ds:itemID="{6B4881B4-15CF-416A-8529-7D0D217F329C}"/>
</file>

<file path=customXml/itemProps2.xml><?xml version="1.0" encoding="utf-8"?>
<ds:datastoreItem xmlns:ds="http://schemas.openxmlformats.org/officeDocument/2006/customXml" ds:itemID="{457B21B4-690A-494A-8BF8-D5CE78A90DFF}"/>
</file>

<file path=customXml/itemProps3.xml><?xml version="1.0" encoding="utf-8"?>
<ds:datastoreItem xmlns:ds="http://schemas.openxmlformats.org/officeDocument/2006/customXml" ds:itemID="{4A7B013A-76A4-4AA0-AC6F-074D24DBBB34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4004</TotalTime>
  <Words>580</Words>
  <Application>Microsoft Office PowerPoint</Application>
  <PresentationFormat>On-screen Show (4:3)</PresentationFormat>
  <Paragraphs>99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Symbol</vt:lpstr>
      <vt:lpstr>Wingdings 3</vt:lpstr>
      <vt:lpstr>Wisp</vt:lpstr>
      <vt:lpstr>Senior Science</vt:lpstr>
      <vt:lpstr>The study of living things  </vt:lpstr>
      <vt:lpstr>PowerPoint Presentation</vt:lpstr>
      <vt:lpstr>The study of chemical interactions.  </vt:lpstr>
      <vt:lpstr>PowerPoint Presentation</vt:lpstr>
      <vt:lpstr>The study of the physical world  (AKA Big Bang Theory)  </vt:lpstr>
      <vt:lpstr>PowerPoint Presentation</vt:lpstr>
      <vt:lpstr>The study of behaviour and cognition   </vt:lpstr>
      <vt:lpstr>PowerPoint Presentation</vt:lpstr>
      <vt:lpstr> The study of all Science for people who just enjoy a bit of Science! </vt:lpstr>
      <vt:lpstr>PowerPoint Presentation</vt:lpstr>
    </vt:vector>
  </TitlesOfParts>
  <Company>Queensland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Senior-Subject-Selection_Science</dc:title>
  <dc:creator>PAUL-BRENT, Jesse</dc:creator>
  <cp:lastModifiedBy>TAGGART, Natalie (ntagg2)</cp:lastModifiedBy>
  <cp:revision>24</cp:revision>
  <dcterms:created xsi:type="dcterms:W3CDTF">2012-08-28T04:06:31Z</dcterms:created>
  <dcterms:modified xsi:type="dcterms:W3CDTF">2024-06-19T02:59:14Z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0x0101006A959872369A6744827BF79FE435E7E2</vt:lpwstr>
  </property>
</Properties>
</file>