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2" r:id="rId5"/>
    <p:sldId id="261" r:id="rId6"/>
    <p:sldId id="268" r:id="rId7"/>
    <p:sldId id="269" r:id="rId8"/>
    <p:sldId id="271" r:id="rId9"/>
    <p:sldId id="266" r:id="rId10"/>
    <p:sldId id="267" r:id="rId11"/>
    <p:sldId id="272" r:id="rId12"/>
    <p:sldId id="260" r:id="rId13"/>
    <p:sldId id="265" r:id="rId14"/>
    <p:sldId id="273"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72" y="3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06C2-5BEB-4CF9-8A14-47AAEECA0A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C9CDF90-F379-4517-B370-96833A0D8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B850B8B-286F-4492-9BE2-436ABFACA483}"/>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5" name="Footer Placeholder 4">
            <a:extLst>
              <a:ext uri="{FF2B5EF4-FFF2-40B4-BE49-F238E27FC236}">
                <a16:creationId xmlns:a16="http://schemas.microsoft.com/office/drawing/2014/main" id="{A1D24E82-D8B9-489F-8869-22168BDBFB8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A9B424F-A75A-4604-AA6E-D770BC103CCE}"/>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325567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A44D7-E2E3-421D-9860-DA964268C63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BC4AC04-7308-4920-A594-62A5056096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0763395-D2D1-4943-8527-CE90DF82DFE0}"/>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5" name="Footer Placeholder 4">
            <a:extLst>
              <a:ext uri="{FF2B5EF4-FFF2-40B4-BE49-F238E27FC236}">
                <a16:creationId xmlns:a16="http://schemas.microsoft.com/office/drawing/2014/main" id="{19A49B4D-E22E-42A8-8200-0A133C8CA44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E814D2-352F-476F-9CBA-80EB7358E1FE}"/>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378859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A32175-1683-4929-A105-DF7DE89BE5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BAE2ECD-C3A5-4752-8C3A-25E2CF6716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5A3A5C4-1358-43A3-82AF-720D2E426610}"/>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5" name="Footer Placeholder 4">
            <a:extLst>
              <a:ext uri="{FF2B5EF4-FFF2-40B4-BE49-F238E27FC236}">
                <a16:creationId xmlns:a16="http://schemas.microsoft.com/office/drawing/2014/main" id="{EA359B94-8525-4A87-AFCF-7F9F278E74C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8DB2509-0758-44E0-A7CA-89904BAC007A}"/>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89944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06B9-7276-45C5-8F6F-96383A789D6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9E012BB-9A4C-4023-A763-C3F953B486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1E4621-72B1-4D8B-AB51-A43E849449B8}"/>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5" name="Footer Placeholder 4">
            <a:extLst>
              <a:ext uri="{FF2B5EF4-FFF2-40B4-BE49-F238E27FC236}">
                <a16:creationId xmlns:a16="http://schemas.microsoft.com/office/drawing/2014/main" id="{147E81A1-6FAA-48C7-BA28-61A420B68D1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E404884-2014-4AA6-9587-7CE616145A68}"/>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260486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9261-DB6F-4699-A052-E4B2F475D1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84FF206-14C9-447F-ADEB-50AD924E32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236C67-3D31-4C40-8544-935C55F622C4}"/>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5" name="Footer Placeholder 4">
            <a:extLst>
              <a:ext uri="{FF2B5EF4-FFF2-40B4-BE49-F238E27FC236}">
                <a16:creationId xmlns:a16="http://schemas.microsoft.com/office/drawing/2014/main" id="{6935E1C6-8362-43C6-8AFF-4E83FF2C187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DB7007F-E549-4A90-B58C-B2884A74C843}"/>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49385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E6CEC-B1FF-496B-9A7F-61E4E9BD9C5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C22F6A6-91AC-4780-8D3E-DA0133B1FF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C494C4B-A14F-48C5-8D72-2296DFBDC7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D1FE7EEC-7B1F-4C3E-A321-A2B46EB82069}"/>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6" name="Footer Placeholder 5">
            <a:extLst>
              <a:ext uri="{FF2B5EF4-FFF2-40B4-BE49-F238E27FC236}">
                <a16:creationId xmlns:a16="http://schemas.microsoft.com/office/drawing/2014/main" id="{EFB4AA0E-4D9D-4F02-BA74-210EAB9DA2F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211A52C-46E7-4410-80AA-9A7810954CDA}"/>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110934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21B0-6BFC-4CC8-88F8-1C639DA97C4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905A346-5B28-4106-A895-7BABBEDF0B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7FF0BA-11EB-44BE-883B-8CFD31E398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8922CB1-098B-4237-B544-12AB300AD6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3DEA55-5D38-4F90-BC9D-380B2BA222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2101BF1-3813-4945-BABE-0FA86D9F5DE8}"/>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8" name="Footer Placeholder 7">
            <a:extLst>
              <a:ext uri="{FF2B5EF4-FFF2-40B4-BE49-F238E27FC236}">
                <a16:creationId xmlns:a16="http://schemas.microsoft.com/office/drawing/2014/main" id="{C141C864-DBFC-49F8-A9B2-1BC5CAED4A2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48227C5-502E-4351-8DC5-A20510101E51}"/>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390668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4D1EB-A476-4B3B-9033-2DEEF08234A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F3D932D-5689-4F8A-8CD5-9D41C0D77D17}"/>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4" name="Footer Placeholder 3">
            <a:extLst>
              <a:ext uri="{FF2B5EF4-FFF2-40B4-BE49-F238E27FC236}">
                <a16:creationId xmlns:a16="http://schemas.microsoft.com/office/drawing/2014/main" id="{0A04D4F4-00CB-4E1A-BDE1-33D46E6637E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D1610DC-625E-4EC0-85FA-BF3C9800E78E}"/>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243041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B49AEA-914F-400F-81BD-83B6D081AD6A}"/>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3" name="Footer Placeholder 2">
            <a:extLst>
              <a:ext uri="{FF2B5EF4-FFF2-40B4-BE49-F238E27FC236}">
                <a16:creationId xmlns:a16="http://schemas.microsoft.com/office/drawing/2014/main" id="{592FBB1B-E835-4540-95AD-115E7D9CD1E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A9FFC3F-5DE1-4D54-9C69-6368A517C9F6}"/>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220140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709A-547E-4942-B072-2BA9FC72A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6AA5E38-AEC2-4507-9477-1C0303D39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498EF44-17DB-4884-B805-202206931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8D386-A1C9-4F2F-8B80-2C08CF5E1CFE}"/>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6" name="Footer Placeholder 5">
            <a:extLst>
              <a:ext uri="{FF2B5EF4-FFF2-40B4-BE49-F238E27FC236}">
                <a16:creationId xmlns:a16="http://schemas.microsoft.com/office/drawing/2014/main" id="{FC578ABE-6807-480F-B635-B0466384ACC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892F0DB-0780-4078-A96E-5FD3DF105EB5}"/>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133120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DBFF5-53F9-4AA9-B9C0-15C0190D1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954A755D-FDEF-4A99-8C6A-F35383106C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84D56822-8CFB-4554-8B2C-D6EBE628E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FE96F-DF9B-4A61-9B77-5600176117C8}"/>
              </a:ext>
            </a:extLst>
          </p:cNvPr>
          <p:cNvSpPr>
            <a:spLocks noGrp="1"/>
          </p:cNvSpPr>
          <p:nvPr>
            <p:ph type="dt" sz="half" idx="10"/>
          </p:nvPr>
        </p:nvSpPr>
        <p:spPr/>
        <p:txBody>
          <a:bodyPr/>
          <a:lstStyle/>
          <a:p>
            <a:fld id="{238C52E3-71A7-47D5-A0D0-27FCF59EEF75}" type="datetimeFigureOut">
              <a:rPr lang="en-AU" smtClean="0"/>
              <a:t>18/07/2024</a:t>
            </a:fld>
            <a:endParaRPr lang="en-AU"/>
          </a:p>
        </p:txBody>
      </p:sp>
      <p:sp>
        <p:nvSpPr>
          <p:cNvPr id="6" name="Footer Placeholder 5">
            <a:extLst>
              <a:ext uri="{FF2B5EF4-FFF2-40B4-BE49-F238E27FC236}">
                <a16:creationId xmlns:a16="http://schemas.microsoft.com/office/drawing/2014/main" id="{FD428FD7-376B-4A25-B44B-FE708B57390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9949D38-8E39-4C5D-BFAF-4F4E7F6F4B23}"/>
              </a:ext>
            </a:extLst>
          </p:cNvPr>
          <p:cNvSpPr>
            <a:spLocks noGrp="1"/>
          </p:cNvSpPr>
          <p:nvPr>
            <p:ph type="sldNum" sz="quarter" idx="12"/>
          </p:nvPr>
        </p:nvSpPr>
        <p:spPr/>
        <p:txBody>
          <a:bodyPr/>
          <a:lstStyle/>
          <a:p>
            <a:fld id="{E8FE49A1-81AC-42D0-BAA5-D13E5EBF57D3}" type="slidenum">
              <a:rPr lang="en-AU" smtClean="0"/>
              <a:t>‹#›</a:t>
            </a:fld>
            <a:endParaRPr lang="en-AU"/>
          </a:p>
        </p:txBody>
      </p:sp>
    </p:spTree>
    <p:extLst>
      <p:ext uri="{BB962C8B-B14F-4D97-AF65-F5344CB8AC3E}">
        <p14:creationId xmlns:p14="http://schemas.microsoft.com/office/powerpoint/2010/main" val="22225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39304C-582B-422C-A70C-060E170DCC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52D425F-292E-46C1-AC7C-C0836E8B6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90E92BA-F569-4555-83E5-0864E4DF29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C52E3-71A7-47D5-A0D0-27FCF59EEF75}" type="datetimeFigureOut">
              <a:rPr lang="en-AU" smtClean="0"/>
              <a:t>18/07/2024</a:t>
            </a:fld>
            <a:endParaRPr lang="en-AU"/>
          </a:p>
        </p:txBody>
      </p:sp>
      <p:sp>
        <p:nvSpPr>
          <p:cNvPr id="5" name="Footer Placeholder 4">
            <a:extLst>
              <a:ext uri="{FF2B5EF4-FFF2-40B4-BE49-F238E27FC236}">
                <a16:creationId xmlns:a16="http://schemas.microsoft.com/office/drawing/2014/main" id="{D025EDE9-52C4-440B-88A4-899D5B862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D8A6E0E-3C36-4025-85BC-4A164769B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E49A1-81AC-42D0-BAA5-D13E5EBF57D3}" type="slidenum">
              <a:rPr lang="en-AU" smtClean="0"/>
              <a:t>‹#›</a:t>
            </a:fld>
            <a:endParaRPr lang="en-AU"/>
          </a:p>
        </p:txBody>
      </p:sp>
    </p:spTree>
    <p:extLst>
      <p:ext uri="{BB962C8B-B14F-4D97-AF65-F5344CB8AC3E}">
        <p14:creationId xmlns:p14="http://schemas.microsoft.com/office/powerpoint/2010/main" val="274034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7ABEA-8479-4023-BF64-86380DAD216D}"/>
              </a:ext>
            </a:extLst>
          </p:cNvPr>
          <p:cNvSpPr>
            <a:spLocks noGrp="1"/>
          </p:cNvSpPr>
          <p:nvPr>
            <p:ph type="ctrTitle"/>
          </p:nvPr>
        </p:nvSpPr>
        <p:spPr>
          <a:gradFill flip="none" rotWithShape="1">
            <a:gsLst>
              <a:gs pos="30000">
                <a:schemeClr val="bg1"/>
              </a:gs>
              <a:gs pos="100000">
                <a:schemeClr val="bg1">
                  <a:alpha val="0"/>
                </a:schemeClr>
              </a:gs>
            </a:gsLst>
            <a:lin ang="0" scaled="1"/>
            <a:tileRect/>
          </a:gradFill>
        </p:spPr>
        <p:txBody>
          <a:bodyPr>
            <a:normAutofit/>
          </a:bodyPr>
          <a:lstStyle/>
          <a:p>
            <a:r>
              <a:rPr lang="en-AU" sz="7200" dirty="0">
                <a:latin typeface="Britannic Bold" panose="020B0903060703020204" pitchFamily="34" charset="0"/>
              </a:rPr>
              <a:t>English @ Bremer</a:t>
            </a:r>
          </a:p>
        </p:txBody>
      </p:sp>
      <p:sp>
        <p:nvSpPr>
          <p:cNvPr id="3" name="Subtitle 2">
            <a:extLst>
              <a:ext uri="{FF2B5EF4-FFF2-40B4-BE49-F238E27FC236}">
                <a16:creationId xmlns:a16="http://schemas.microsoft.com/office/drawing/2014/main" id="{5F18EB35-062D-4E0C-99D9-48DE41AA655D}"/>
              </a:ext>
            </a:extLst>
          </p:cNvPr>
          <p:cNvSpPr>
            <a:spLocks noGrp="1"/>
          </p:cNvSpPr>
          <p:nvPr>
            <p:ph type="subTitle" idx="1"/>
          </p:nvPr>
        </p:nvSpPr>
        <p:spPr>
          <a:gradFill>
            <a:gsLst>
              <a:gs pos="30000">
                <a:schemeClr val="bg1"/>
              </a:gs>
              <a:gs pos="100000">
                <a:schemeClr val="bg1">
                  <a:alpha val="0"/>
                </a:schemeClr>
              </a:gs>
            </a:gsLst>
            <a:lin ang="0" scaled="1"/>
          </a:gradFill>
        </p:spPr>
        <p:txBody>
          <a:bodyPr>
            <a:normAutofit/>
          </a:bodyPr>
          <a:lstStyle/>
          <a:p>
            <a:r>
              <a:rPr lang="en-AU" sz="4000" dirty="0">
                <a:latin typeface="Calibri Light" panose="020F0302020204030204" pitchFamily="34" charset="0"/>
                <a:ea typeface="Tahoma" panose="020B0604030504040204" pitchFamily="34" charset="0"/>
                <a:cs typeface="Calibri Light" panose="020F0302020204030204" pitchFamily="34" charset="0"/>
              </a:rPr>
              <a:t>Year 11 and 12</a:t>
            </a:r>
          </a:p>
        </p:txBody>
      </p:sp>
      <p:pic>
        <p:nvPicPr>
          <p:cNvPr id="4" name="Picture 3">
            <a:extLst>
              <a:ext uri="{FF2B5EF4-FFF2-40B4-BE49-F238E27FC236}">
                <a16:creationId xmlns:a16="http://schemas.microsoft.com/office/drawing/2014/main" id="{EF063A8C-91CA-4D94-AD2E-4E28DD689642}"/>
              </a:ext>
            </a:extLst>
          </p:cNvPr>
          <p:cNvPicPr>
            <a:picLocks noChangeAspect="1"/>
          </p:cNvPicPr>
          <p:nvPr/>
        </p:nvPicPr>
        <p:blipFill>
          <a:blip r:embed="rId2"/>
          <a:stretch>
            <a:fillRect/>
          </a:stretch>
        </p:blipFill>
        <p:spPr>
          <a:xfrm>
            <a:off x="0" y="-24525"/>
            <a:ext cx="945222" cy="1347068"/>
          </a:xfrm>
          <a:prstGeom prst="rect">
            <a:avLst/>
          </a:prstGeom>
        </p:spPr>
      </p:pic>
    </p:spTree>
    <p:extLst>
      <p:ext uri="{BB962C8B-B14F-4D97-AF65-F5344CB8AC3E}">
        <p14:creationId xmlns:p14="http://schemas.microsoft.com/office/powerpoint/2010/main" val="422915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51368" y="133563"/>
            <a:ext cx="5804899" cy="2917861"/>
          </a:xfrm>
          <a:gradFill>
            <a:gsLst>
              <a:gs pos="70000">
                <a:schemeClr val="bg1"/>
              </a:gs>
              <a:gs pos="100000">
                <a:schemeClr val="bg1">
                  <a:alpha val="0"/>
                </a:schemeClr>
              </a:gs>
            </a:gsLst>
            <a:lin ang="0" scaled="1"/>
          </a:gradFill>
        </p:spPr>
        <p:txBody>
          <a:bodyPr>
            <a:normAutofit/>
          </a:bodyPr>
          <a:lstStyle/>
          <a:p>
            <a:pPr marL="0" indent="0">
              <a:buNone/>
            </a:pPr>
            <a:r>
              <a:rPr lang="en-AU" dirty="0">
                <a:latin typeface="Britannic Bold" panose="020B0903060703020204" pitchFamily="34" charset="0"/>
                <a:cs typeface="Calibri Light" panose="020F0302020204030204" pitchFamily="34" charset="0"/>
              </a:rPr>
              <a:t>Unit 1: Perspectives and texts</a:t>
            </a:r>
          </a:p>
          <a:p>
            <a:pPr marL="0" indent="0">
              <a:buNone/>
            </a:pPr>
            <a:endParaRPr lang="en-AU" dirty="0">
              <a:latin typeface="Calibri Light" panose="020F0302020204030204" pitchFamily="34" charset="0"/>
              <a:cs typeface="Calibri Light" panose="020F0302020204030204" pitchFamily="34" charset="0"/>
            </a:endParaRPr>
          </a:p>
          <a:p>
            <a:pPr marL="0" indent="0">
              <a:buNone/>
            </a:pPr>
            <a:r>
              <a:rPr lang="en-AU" dirty="0">
                <a:latin typeface="Calibri Light" panose="020F0302020204030204" pitchFamily="34" charset="0"/>
                <a:cs typeface="Calibri Light" panose="020F0302020204030204" pitchFamily="34" charset="0"/>
              </a:rPr>
              <a:t>Students explore individual and/or collective experiences and perspectives of the world through engaging with a variety of texts in a range of contexts.</a:t>
            </a:r>
          </a:p>
        </p:txBody>
      </p:sp>
      <p:sp>
        <p:nvSpPr>
          <p:cNvPr id="8" name="Content Placeholder 2">
            <a:extLst>
              <a:ext uri="{FF2B5EF4-FFF2-40B4-BE49-F238E27FC236}">
                <a16:creationId xmlns:a16="http://schemas.microsoft.com/office/drawing/2014/main" id="{39B89771-0619-4B0B-B535-9F0CA8E9268F}"/>
              </a:ext>
            </a:extLst>
          </p:cNvPr>
          <p:cNvSpPr txBox="1">
            <a:spLocks/>
          </p:cNvSpPr>
          <p:nvPr/>
        </p:nvSpPr>
        <p:spPr>
          <a:xfrm>
            <a:off x="6147369" y="133563"/>
            <a:ext cx="5804898" cy="2917861"/>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2: Texts and culture</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explore cultural experiences of the world through engaging with a variety of texts.</a:t>
            </a:r>
          </a:p>
        </p:txBody>
      </p:sp>
      <p:sp>
        <p:nvSpPr>
          <p:cNvPr id="9" name="Content Placeholder 2">
            <a:extLst>
              <a:ext uri="{FF2B5EF4-FFF2-40B4-BE49-F238E27FC236}">
                <a16:creationId xmlns:a16="http://schemas.microsoft.com/office/drawing/2014/main" id="{143A6E4F-15B2-4D1B-B870-D8EE27044966}"/>
              </a:ext>
            </a:extLst>
          </p:cNvPr>
          <p:cNvSpPr txBox="1">
            <a:spLocks/>
          </p:cNvSpPr>
          <p:nvPr/>
        </p:nvSpPr>
        <p:spPr>
          <a:xfrm>
            <a:off x="51368" y="3624209"/>
            <a:ext cx="5804898" cy="2917861"/>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3: Textual connections</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explore connections between texts by examining representations of the same concepts and issues in different texts.</a:t>
            </a:r>
          </a:p>
        </p:txBody>
      </p:sp>
      <p:sp>
        <p:nvSpPr>
          <p:cNvPr id="10" name="Content Placeholder 2">
            <a:extLst>
              <a:ext uri="{FF2B5EF4-FFF2-40B4-BE49-F238E27FC236}">
                <a16:creationId xmlns:a16="http://schemas.microsoft.com/office/drawing/2014/main" id="{01271910-08EC-4270-85C2-32B113A84470}"/>
              </a:ext>
            </a:extLst>
          </p:cNvPr>
          <p:cNvSpPr txBox="1">
            <a:spLocks/>
          </p:cNvSpPr>
          <p:nvPr/>
        </p:nvSpPr>
        <p:spPr>
          <a:xfrm>
            <a:off x="6147370" y="3624208"/>
            <a:ext cx="5804897" cy="2917861"/>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4: Close study of literary texts</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explore the world and human experience by engaging with literary texts from diverse times and places.</a:t>
            </a:r>
          </a:p>
        </p:txBody>
      </p:sp>
    </p:spTree>
    <p:extLst>
      <p:ext uri="{BB962C8B-B14F-4D97-AF65-F5344CB8AC3E}">
        <p14:creationId xmlns:p14="http://schemas.microsoft.com/office/powerpoint/2010/main" val="137843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51368" y="2137026"/>
            <a:ext cx="5804899" cy="2188394"/>
          </a:xfrm>
          <a:gradFill>
            <a:gsLst>
              <a:gs pos="70000">
                <a:schemeClr val="bg1"/>
              </a:gs>
              <a:gs pos="100000">
                <a:schemeClr val="bg1">
                  <a:alpha val="0"/>
                </a:schemeClr>
              </a:gs>
            </a:gsLst>
            <a:lin ang="0" scaled="1"/>
          </a:gradFill>
        </p:spPr>
        <p:txBody>
          <a:bodyPr>
            <a:normAutofit/>
          </a:bodyPr>
          <a:lstStyle/>
          <a:p>
            <a:pPr marL="0" indent="0">
              <a:buNone/>
            </a:pPr>
            <a:r>
              <a:rPr lang="en-AU" dirty="0">
                <a:latin typeface="Britannic Bold" panose="020B0903060703020204" pitchFamily="34" charset="0"/>
                <a:cs typeface="Calibri Light" panose="020F0302020204030204" pitchFamily="34" charset="0"/>
              </a:rPr>
              <a:t>Spoken Persuasive Response</a:t>
            </a:r>
          </a:p>
          <a:p>
            <a:pPr marL="0" indent="0">
              <a:buNone/>
            </a:pPr>
            <a:r>
              <a:rPr lang="en-AU" dirty="0">
                <a:latin typeface="Calibri Light" panose="020F0302020204030204" pitchFamily="34" charset="0"/>
                <a:cs typeface="Calibri Light" panose="020F0302020204030204" pitchFamily="34" charset="0"/>
              </a:rPr>
              <a:t>Students focus on the creation of a perspective through reasoned argument to persuade an audience.</a:t>
            </a:r>
          </a:p>
          <a:p>
            <a:pPr marL="0" indent="0">
              <a:buNone/>
            </a:pPr>
            <a:endParaRPr lang="en-AU" dirty="0">
              <a:latin typeface="Calibri Light" panose="020F0302020204030204" pitchFamily="34" charset="0"/>
              <a:cs typeface="Calibri Light" panose="020F0302020204030204" pitchFamily="34" charset="0"/>
            </a:endParaRPr>
          </a:p>
        </p:txBody>
      </p:sp>
      <p:sp>
        <p:nvSpPr>
          <p:cNvPr id="8" name="Content Placeholder 2">
            <a:extLst>
              <a:ext uri="{FF2B5EF4-FFF2-40B4-BE49-F238E27FC236}">
                <a16:creationId xmlns:a16="http://schemas.microsoft.com/office/drawing/2014/main" id="{39B89771-0619-4B0B-B535-9F0CA8E9268F}"/>
              </a:ext>
            </a:extLst>
          </p:cNvPr>
          <p:cNvSpPr txBox="1">
            <a:spLocks/>
          </p:cNvSpPr>
          <p:nvPr/>
        </p:nvSpPr>
        <p:spPr>
          <a:xfrm>
            <a:off x="6147369" y="2137025"/>
            <a:ext cx="5804898" cy="2188394"/>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Written Response for a Public Audience</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respond to the representation of a concept, identity, time or place.</a:t>
            </a:r>
          </a:p>
        </p:txBody>
      </p:sp>
      <p:sp>
        <p:nvSpPr>
          <p:cNvPr id="9" name="Content Placeholder 2">
            <a:extLst>
              <a:ext uri="{FF2B5EF4-FFF2-40B4-BE49-F238E27FC236}">
                <a16:creationId xmlns:a16="http://schemas.microsoft.com/office/drawing/2014/main" id="{143A6E4F-15B2-4D1B-B870-D8EE27044966}"/>
              </a:ext>
            </a:extLst>
          </p:cNvPr>
          <p:cNvSpPr txBox="1">
            <a:spLocks/>
          </p:cNvSpPr>
          <p:nvPr/>
        </p:nvSpPr>
        <p:spPr>
          <a:xfrm>
            <a:off x="51370" y="4491985"/>
            <a:ext cx="5804898" cy="2188393"/>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Examination</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focus on the interpretation of a text as a springboard for an imaginative response</a:t>
            </a:r>
          </a:p>
        </p:txBody>
      </p:sp>
      <p:sp>
        <p:nvSpPr>
          <p:cNvPr id="10" name="Content Placeholder 2">
            <a:extLst>
              <a:ext uri="{FF2B5EF4-FFF2-40B4-BE49-F238E27FC236}">
                <a16:creationId xmlns:a16="http://schemas.microsoft.com/office/drawing/2014/main" id="{01271910-08EC-4270-85C2-32B113A84470}"/>
              </a:ext>
            </a:extLst>
          </p:cNvPr>
          <p:cNvSpPr txBox="1">
            <a:spLocks/>
          </p:cNvSpPr>
          <p:nvPr/>
        </p:nvSpPr>
        <p:spPr>
          <a:xfrm>
            <a:off x="6147369" y="4491986"/>
            <a:ext cx="5804897" cy="2188392"/>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External Exam</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External assessment is developed and marked by the QCAA. Students write an analytical essay in response to an unseen question/task on a literary text.</a:t>
            </a:r>
          </a:p>
        </p:txBody>
      </p:sp>
      <p:sp>
        <p:nvSpPr>
          <p:cNvPr id="6" name="Title 1">
            <a:extLst>
              <a:ext uri="{FF2B5EF4-FFF2-40B4-BE49-F238E27FC236}">
                <a16:creationId xmlns:a16="http://schemas.microsoft.com/office/drawing/2014/main" id="{36D198C7-0178-4F00-BC4A-05750C5366E8}"/>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rmAutofit/>
          </a:bodyPr>
          <a:lstStyle/>
          <a:p>
            <a:r>
              <a:rPr lang="en-AU" sz="6600" dirty="0">
                <a:latin typeface="Britannic Bold" panose="020B0903060703020204" pitchFamily="34" charset="0"/>
              </a:rPr>
              <a:t>Types of Assessment:</a:t>
            </a:r>
          </a:p>
        </p:txBody>
      </p:sp>
      <p:pic>
        <p:nvPicPr>
          <p:cNvPr id="7" name="Picture 6">
            <a:extLst>
              <a:ext uri="{FF2B5EF4-FFF2-40B4-BE49-F238E27FC236}">
                <a16:creationId xmlns:a16="http://schemas.microsoft.com/office/drawing/2014/main" id="{FBFBA50D-8FF9-473F-B7A3-DF577327B5EF}"/>
              </a:ext>
            </a:extLst>
          </p:cNvPr>
          <p:cNvPicPr>
            <a:picLocks noChangeAspect="1"/>
          </p:cNvPicPr>
          <p:nvPr/>
        </p:nvPicPr>
        <p:blipFill>
          <a:blip r:embed="rId2"/>
          <a:stretch>
            <a:fillRect/>
          </a:stretch>
        </p:blipFill>
        <p:spPr>
          <a:xfrm>
            <a:off x="0" y="-24525"/>
            <a:ext cx="945222" cy="1347068"/>
          </a:xfrm>
          <a:prstGeom prst="rect">
            <a:avLst/>
          </a:prstGeom>
        </p:spPr>
      </p:pic>
    </p:spTree>
    <p:extLst>
      <p:ext uri="{BB962C8B-B14F-4D97-AF65-F5344CB8AC3E}">
        <p14:creationId xmlns:p14="http://schemas.microsoft.com/office/powerpoint/2010/main" val="3929505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D7C6-00C3-47C7-8F1C-2D6894915FF3}"/>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rmAutofit/>
          </a:bodyPr>
          <a:lstStyle/>
          <a:p>
            <a:r>
              <a:rPr lang="en-AU" sz="6600" dirty="0">
                <a:latin typeface="Britannic Bold" panose="020B0903060703020204" pitchFamily="34" charset="0"/>
              </a:rPr>
              <a:t>Essential English</a:t>
            </a:r>
          </a:p>
        </p:txBody>
      </p:sp>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1212350" y="1825625"/>
            <a:ext cx="10141450" cy="2058006"/>
          </a:xfrm>
          <a:gradFill>
            <a:gsLst>
              <a:gs pos="70000">
                <a:schemeClr val="bg1"/>
              </a:gs>
              <a:gs pos="100000">
                <a:schemeClr val="bg1">
                  <a:alpha val="0"/>
                </a:schemeClr>
              </a:gs>
            </a:gsLst>
            <a:lin ang="0" scaled="1"/>
          </a:gradFill>
        </p:spPr>
        <p:txBody>
          <a:bodyPr>
            <a:normAutofit/>
          </a:bodyPr>
          <a:lstStyle/>
          <a:p>
            <a:r>
              <a:rPr lang="en-AU" dirty="0">
                <a:latin typeface="Calibri Light" panose="020F0302020204030204" pitchFamily="34" charset="0"/>
                <a:cs typeface="Calibri Light" panose="020F0302020204030204" pitchFamily="34" charset="0"/>
              </a:rPr>
              <a:t>Applied subject</a:t>
            </a:r>
          </a:p>
          <a:p>
            <a:r>
              <a:rPr lang="en-AU" dirty="0">
                <a:latin typeface="Calibri Light" panose="020F0302020204030204" pitchFamily="34" charset="0"/>
                <a:cs typeface="Calibri Light" panose="020F0302020204030204" pitchFamily="34" charset="0"/>
              </a:rPr>
              <a:t>No recommended level of achievement</a:t>
            </a:r>
          </a:p>
          <a:p>
            <a:r>
              <a:rPr lang="en-AU" dirty="0">
                <a:latin typeface="Calibri Light" panose="020F0302020204030204" pitchFamily="34" charset="0"/>
                <a:cs typeface="Calibri Light" panose="020F0302020204030204" pitchFamily="34" charset="0"/>
              </a:rPr>
              <a:t>For students focussed on work or further training after school and for those who find English is not a strength.</a:t>
            </a:r>
          </a:p>
        </p:txBody>
      </p:sp>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
        <p:nvSpPr>
          <p:cNvPr id="5" name="Content Placeholder 2">
            <a:extLst>
              <a:ext uri="{FF2B5EF4-FFF2-40B4-BE49-F238E27FC236}">
                <a16:creationId xmlns:a16="http://schemas.microsoft.com/office/drawing/2014/main" id="{C87C0D9F-A84F-44B3-9571-BEB768308A31}"/>
              </a:ext>
            </a:extLst>
          </p:cNvPr>
          <p:cNvSpPr txBox="1">
            <a:spLocks/>
          </p:cNvSpPr>
          <p:nvPr/>
        </p:nvSpPr>
        <p:spPr>
          <a:xfrm>
            <a:off x="133564" y="4018568"/>
            <a:ext cx="11948845" cy="2741828"/>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The subject Essential English develops and refines students’ understanding of language, literature and literacy to enable them to interact confidently and effectively with others in everyday, community and social contexts. The subject encourages students to recognise language and texts as relevant in their lives now and in the future and enables them to understand, accept or challenge the values and attitudes in these texts.</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Essential English is a universal option that supports all students at all ability levels to succeed in an English subject for their QCE.</a:t>
            </a:r>
          </a:p>
        </p:txBody>
      </p:sp>
    </p:spTree>
    <p:extLst>
      <p:ext uri="{BB962C8B-B14F-4D97-AF65-F5344CB8AC3E}">
        <p14:creationId xmlns:p14="http://schemas.microsoft.com/office/powerpoint/2010/main" val="2106404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51370" y="154112"/>
            <a:ext cx="5804899" cy="2917861"/>
          </a:xfrm>
          <a:gradFill>
            <a:gsLst>
              <a:gs pos="70000">
                <a:schemeClr val="bg1"/>
              </a:gs>
              <a:gs pos="100000">
                <a:schemeClr val="bg1">
                  <a:alpha val="0"/>
                </a:schemeClr>
              </a:gs>
            </a:gsLst>
            <a:lin ang="0" scaled="1"/>
          </a:gradFill>
        </p:spPr>
        <p:txBody>
          <a:bodyPr>
            <a:normAutofit/>
          </a:bodyPr>
          <a:lstStyle/>
          <a:p>
            <a:pPr marL="0" indent="0">
              <a:buNone/>
            </a:pPr>
            <a:r>
              <a:rPr lang="en-AU" dirty="0">
                <a:latin typeface="Britannic Bold" panose="020B0903060703020204" pitchFamily="34" charset="0"/>
                <a:cs typeface="Calibri Light" panose="020F0302020204030204" pitchFamily="34" charset="0"/>
              </a:rPr>
              <a:t>Unit 1: Language that works</a:t>
            </a:r>
          </a:p>
          <a:p>
            <a:pPr marL="0" indent="0">
              <a:buNone/>
            </a:pPr>
            <a:endParaRPr lang="en-AU" dirty="0">
              <a:latin typeface="Calibri Light" panose="020F0302020204030204" pitchFamily="34" charset="0"/>
              <a:cs typeface="Calibri Light" panose="020F0302020204030204" pitchFamily="34" charset="0"/>
            </a:endParaRPr>
          </a:p>
          <a:p>
            <a:pPr marL="0" indent="0">
              <a:buNone/>
            </a:pPr>
            <a:r>
              <a:rPr lang="en-AU" dirty="0">
                <a:latin typeface="Calibri Light" panose="020F0302020204030204" pitchFamily="34" charset="0"/>
                <a:cs typeface="Calibri Light" panose="020F0302020204030204" pitchFamily="34" charset="0"/>
              </a:rPr>
              <a:t>Students explore how meaning is communicated in contemporary workplace texts and popular culture texts about the world of work.</a:t>
            </a:r>
          </a:p>
        </p:txBody>
      </p:sp>
      <p:sp>
        <p:nvSpPr>
          <p:cNvPr id="8" name="Content Placeholder 2">
            <a:extLst>
              <a:ext uri="{FF2B5EF4-FFF2-40B4-BE49-F238E27FC236}">
                <a16:creationId xmlns:a16="http://schemas.microsoft.com/office/drawing/2014/main" id="{39B89771-0619-4B0B-B535-9F0CA8E9268F}"/>
              </a:ext>
            </a:extLst>
          </p:cNvPr>
          <p:cNvSpPr txBox="1">
            <a:spLocks/>
          </p:cNvSpPr>
          <p:nvPr/>
        </p:nvSpPr>
        <p:spPr>
          <a:xfrm>
            <a:off x="6147370" y="154112"/>
            <a:ext cx="5804898" cy="2917861"/>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2: Texts and human experiences</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explore individual and collective experiences and perspectives of the world.</a:t>
            </a:r>
          </a:p>
        </p:txBody>
      </p:sp>
      <p:sp>
        <p:nvSpPr>
          <p:cNvPr id="9" name="Content Placeholder 2">
            <a:extLst>
              <a:ext uri="{FF2B5EF4-FFF2-40B4-BE49-F238E27FC236}">
                <a16:creationId xmlns:a16="http://schemas.microsoft.com/office/drawing/2014/main" id="{143A6E4F-15B2-4D1B-B870-D8EE27044966}"/>
              </a:ext>
            </a:extLst>
          </p:cNvPr>
          <p:cNvSpPr txBox="1">
            <a:spLocks/>
          </p:cNvSpPr>
          <p:nvPr/>
        </p:nvSpPr>
        <p:spPr>
          <a:xfrm>
            <a:off x="51369" y="3708971"/>
            <a:ext cx="5804898" cy="2917861"/>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3: Language that influences</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explore community, local and global issues and ideas presented in a range of texts that invite an audience to take up positions.</a:t>
            </a:r>
          </a:p>
        </p:txBody>
      </p:sp>
      <p:sp>
        <p:nvSpPr>
          <p:cNvPr id="10" name="Content Placeholder 2">
            <a:extLst>
              <a:ext uri="{FF2B5EF4-FFF2-40B4-BE49-F238E27FC236}">
                <a16:creationId xmlns:a16="http://schemas.microsoft.com/office/drawing/2014/main" id="{01271910-08EC-4270-85C2-32B113A84470}"/>
              </a:ext>
            </a:extLst>
          </p:cNvPr>
          <p:cNvSpPr txBox="1">
            <a:spLocks/>
          </p:cNvSpPr>
          <p:nvPr/>
        </p:nvSpPr>
        <p:spPr>
          <a:xfrm>
            <a:off x="6096000" y="3708970"/>
            <a:ext cx="5804897" cy="2917861"/>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4: Representations and popular culture texts</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explore how text structures, language features and language of contemporary popular culture texts shape meaning.</a:t>
            </a:r>
          </a:p>
        </p:txBody>
      </p:sp>
    </p:spTree>
    <p:extLst>
      <p:ext uri="{BB962C8B-B14F-4D97-AF65-F5344CB8AC3E}">
        <p14:creationId xmlns:p14="http://schemas.microsoft.com/office/powerpoint/2010/main" val="2925625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51368" y="2137026"/>
            <a:ext cx="5804899" cy="2188394"/>
          </a:xfrm>
          <a:gradFill>
            <a:gsLst>
              <a:gs pos="70000">
                <a:schemeClr val="bg1"/>
              </a:gs>
              <a:gs pos="100000">
                <a:schemeClr val="bg1">
                  <a:alpha val="0"/>
                </a:schemeClr>
              </a:gs>
            </a:gsLst>
            <a:lin ang="0" scaled="1"/>
          </a:gradFill>
        </p:spPr>
        <p:txBody>
          <a:bodyPr>
            <a:normAutofit/>
          </a:bodyPr>
          <a:lstStyle/>
          <a:p>
            <a:pPr marL="0" indent="0">
              <a:buNone/>
            </a:pPr>
            <a:r>
              <a:rPr lang="en-AU" dirty="0">
                <a:latin typeface="Britannic Bold" panose="020B0903060703020204" pitchFamily="34" charset="0"/>
                <a:cs typeface="Calibri Light" panose="020F0302020204030204" pitchFamily="34" charset="0"/>
              </a:rPr>
              <a:t>Spoken Response</a:t>
            </a:r>
          </a:p>
          <a:p>
            <a:pPr marL="0" indent="0">
              <a:buNone/>
            </a:pPr>
            <a:r>
              <a:rPr lang="en-AU" dirty="0">
                <a:latin typeface="Calibri Light" panose="020F0302020204030204" pitchFamily="34" charset="0"/>
                <a:cs typeface="Calibri Light" panose="020F0302020204030204" pitchFamily="34" charset="0"/>
              </a:rPr>
              <a:t>Students create and present either a persuasive, reflective or imaginative response related to a current community, local or global issue.</a:t>
            </a:r>
          </a:p>
        </p:txBody>
      </p:sp>
      <p:sp>
        <p:nvSpPr>
          <p:cNvPr id="8" name="Content Placeholder 2">
            <a:extLst>
              <a:ext uri="{FF2B5EF4-FFF2-40B4-BE49-F238E27FC236}">
                <a16:creationId xmlns:a16="http://schemas.microsoft.com/office/drawing/2014/main" id="{39B89771-0619-4B0B-B535-9F0CA8E9268F}"/>
              </a:ext>
            </a:extLst>
          </p:cNvPr>
          <p:cNvSpPr txBox="1">
            <a:spLocks/>
          </p:cNvSpPr>
          <p:nvPr/>
        </p:nvSpPr>
        <p:spPr>
          <a:xfrm>
            <a:off x="6147369" y="2137025"/>
            <a:ext cx="5804898" cy="2188394"/>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Common Internal Assessment</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An examination created by the QCAA and marked by Bremer teachers. </a:t>
            </a:r>
          </a:p>
        </p:txBody>
      </p:sp>
      <p:sp>
        <p:nvSpPr>
          <p:cNvPr id="9" name="Content Placeholder 2">
            <a:extLst>
              <a:ext uri="{FF2B5EF4-FFF2-40B4-BE49-F238E27FC236}">
                <a16:creationId xmlns:a16="http://schemas.microsoft.com/office/drawing/2014/main" id="{143A6E4F-15B2-4D1B-B870-D8EE27044966}"/>
              </a:ext>
            </a:extLst>
          </p:cNvPr>
          <p:cNvSpPr txBox="1">
            <a:spLocks/>
          </p:cNvSpPr>
          <p:nvPr/>
        </p:nvSpPr>
        <p:spPr>
          <a:xfrm>
            <a:off x="51370" y="4491985"/>
            <a:ext cx="5804898" cy="2188393"/>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Multimodal Response</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create and present a multimodal response to express their perspective about a particular representation in a contemporary popular culture text/s.</a:t>
            </a:r>
          </a:p>
        </p:txBody>
      </p:sp>
      <p:sp>
        <p:nvSpPr>
          <p:cNvPr id="10" name="Content Placeholder 2">
            <a:extLst>
              <a:ext uri="{FF2B5EF4-FFF2-40B4-BE49-F238E27FC236}">
                <a16:creationId xmlns:a16="http://schemas.microsoft.com/office/drawing/2014/main" id="{01271910-08EC-4270-85C2-32B113A84470}"/>
              </a:ext>
            </a:extLst>
          </p:cNvPr>
          <p:cNvSpPr txBox="1">
            <a:spLocks/>
          </p:cNvSpPr>
          <p:nvPr/>
        </p:nvSpPr>
        <p:spPr>
          <a:xfrm>
            <a:off x="6147369" y="4491986"/>
            <a:ext cx="5804897" cy="2188392"/>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Written Response</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create a written response that invites a particular audience to take up a position about an aspect of an Australian popular culture text/s..</a:t>
            </a:r>
          </a:p>
        </p:txBody>
      </p:sp>
      <p:sp>
        <p:nvSpPr>
          <p:cNvPr id="6" name="Title 1">
            <a:extLst>
              <a:ext uri="{FF2B5EF4-FFF2-40B4-BE49-F238E27FC236}">
                <a16:creationId xmlns:a16="http://schemas.microsoft.com/office/drawing/2014/main" id="{36D198C7-0178-4F00-BC4A-05750C5366E8}"/>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rmAutofit/>
          </a:bodyPr>
          <a:lstStyle/>
          <a:p>
            <a:r>
              <a:rPr lang="en-AU" sz="6600" dirty="0">
                <a:latin typeface="Britannic Bold" panose="020B0903060703020204" pitchFamily="34" charset="0"/>
              </a:rPr>
              <a:t>Types of Assessment:</a:t>
            </a:r>
          </a:p>
        </p:txBody>
      </p:sp>
      <p:pic>
        <p:nvPicPr>
          <p:cNvPr id="7" name="Picture 6">
            <a:extLst>
              <a:ext uri="{FF2B5EF4-FFF2-40B4-BE49-F238E27FC236}">
                <a16:creationId xmlns:a16="http://schemas.microsoft.com/office/drawing/2014/main" id="{FBFBA50D-8FF9-473F-B7A3-DF577327B5EF}"/>
              </a:ext>
            </a:extLst>
          </p:cNvPr>
          <p:cNvPicPr>
            <a:picLocks noChangeAspect="1"/>
          </p:cNvPicPr>
          <p:nvPr/>
        </p:nvPicPr>
        <p:blipFill>
          <a:blip r:embed="rId2"/>
          <a:stretch>
            <a:fillRect/>
          </a:stretch>
        </p:blipFill>
        <p:spPr>
          <a:xfrm>
            <a:off x="0" y="-24525"/>
            <a:ext cx="945222" cy="1347068"/>
          </a:xfrm>
          <a:prstGeom prst="rect">
            <a:avLst/>
          </a:prstGeom>
        </p:spPr>
      </p:pic>
    </p:spTree>
    <p:extLst>
      <p:ext uri="{BB962C8B-B14F-4D97-AF65-F5344CB8AC3E}">
        <p14:creationId xmlns:p14="http://schemas.microsoft.com/office/powerpoint/2010/main" val="3897738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
        <p:nvSpPr>
          <p:cNvPr id="5" name="Content Placeholder 2">
            <a:extLst>
              <a:ext uri="{FF2B5EF4-FFF2-40B4-BE49-F238E27FC236}">
                <a16:creationId xmlns:a16="http://schemas.microsoft.com/office/drawing/2014/main" id="{421755DB-DAB6-47F0-B0F9-30294C33427E}"/>
              </a:ext>
            </a:extLst>
          </p:cNvPr>
          <p:cNvSpPr txBox="1">
            <a:spLocks/>
          </p:cNvSpPr>
          <p:nvPr/>
        </p:nvSpPr>
        <p:spPr>
          <a:xfrm>
            <a:off x="1212350" y="1815351"/>
            <a:ext cx="10141449" cy="1780604"/>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AU" sz="3200" dirty="0">
                <a:latin typeface="Calibri Light" panose="020F0302020204030204" pitchFamily="34" charset="0"/>
                <a:cs typeface="Calibri Light" panose="020F0302020204030204" pitchFamily="34" charset="0"/>
              </a:rPr>
              <a:t>No matter what your English subject, your teachers and the whole of the English department at Bremer will do everything they can to make sure you succeed.</a:t>
            </a:r>
          </a:p>
        </p:txBody>
      </p:sp>
      <p:sp>
        <p:nvSpPr>
          <p:cNvPr id="8" name="Content Placeholder 2">
            <a:extLst>
              <a:ext uri="{FF2B5EF4-FFF2-40B4-BE49-F238E27FC236}">
                <a16:creationId xmlns:a16="http://schemas.microsoft.com/office/drawing/2014/main" id="{E2B80457-4E8D-4747-9553-E16B18CD9853}"/>
              </a:ext>
            </a:extLst>
          </p:cNvPr>
          <p:cNvSpPr txBox="1">
            <a:spLocks/>
          </p:cNvSpPr>
          <p:nvPr/>
        </p:nvSpPr>
        <p:spPr>
          <a:xfrm>
            <a:off x="1212349" y="3946650"/>
            <a:ext cx="10141449" cy="1210978"/>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AU" sz="3200" dirty="0">
                <a:latin typeface="Calibri Light" panose="020F0302020204030204" pitchFamily="34" charset="0"/>
                <a:cs typeface="Calibri Light" panose="020F0302020204030204" pitchFamily="34" charset="0"/>
              </a:rPr>
              <a:t>Make sure you keep reading, keep writing and keep thinking and you’ll see success.</a:t>
            </a:r>
          </a:p>
        </p:txBody>
      </p:sp>
      <p:sp>
        <p:nvSpPr>
          <p:cNvPr id="9" name="Title 1">
            <a:extLst>
              <a:ext uri="{FF2B5EF4-FFF2-40B4-BE49-F238E27FC236}">
                <a16:creationId xmlns:a16="http://schemas.microsoft.com/office/drawing/2014/main" id="{67B902EB-F1B9-4139-872F-9DB7FBD3F9DE}"/>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rmAutofit/>
          </a:bodyPr>
          <a:lstStyle/>
          <a:p>
            <a:r>
              <a:rPr lang="en-AU" sz="6600" dirty="0">
                <a:latin typeface="Britannic Bold" panose="020B0903060703020204" pitchFamily="34" charset="0"/>
              </a:rPr>
              <a:t>English @ Bremer</a:t>
            </a:r>
          </a:p>
        </p:txBody>
      </p:sp>
    </p:spTree>
    <p:extLst>
      <p:ext uri="{BB962C8B-B14F-4D97-AF65-F5344CB8AC3E}">
        <p14:creationId xmlns:p14="http://schemas.microsoft.com/office/powerpoint/2010/main" val="84551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D7C6-00C3-47C7-8F1C-2D6894915FF3}"/>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Autofit/>
          </a:bodyPr>
          <a:lstStyle/>
          <a:p>
            <a:r>
              <a:rPr lang="en-AU" sz="6000" dirty="0">
                <a:latin typeface="Britannic Bold" panose="020B0903060703020204" pitchFamily="34" charset="0"/>
              </a:rPr>
              <a:t>Why study English?</a:t>
            </a:r>
          </a:p>
        </p:txBody>
      </p:sp>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
        <p:nvSpPr>
          <p:cNvPr id="5" name="Content Placeholder 2">
            <a:extLst>
              <a:ext uri="{FF2B5EF4-FFF2-40B4-BE49-F238E27FC236}">
                <a16:creationId xmlns:a16="http://schemas.microsoft.com/office/drawing/2014/main" id="{421755DB-DAB6-47F0-B0F9-30294C33427E}"/>
              </a:ext>
            </a:extLst>
          </p:cNvPr>
          <p:cNvSpPr txBox="1">
            <a:spLocks/>
          </p:cNvSpPr>
          <p:nvPr/>
        </p:nvSpPr>
        <p:spPr>
          <a:xfrm>
            <a:off x="1212350" y="1815351"/>
            <a:ext cx="10141449" cy="2458698"/>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English learning area subjects offer opportunities to enjoy language and be empowered as functional, purposeful, creative and critical language users who understand how texts can convey and transform personal and cultural perspectives.</a:t>
            </a:r>
          </a:p>
        </p:txBody>
      </p:sp>
      <p:sp>
        <p:nvSpPr>
          <p:cNvPr id="8" name="Content Placeholder 2">
            <a:extLst>
              <a:ext uri="{FF2B5EF4-FFF2-40B4-BE49-F238E27FC236}">
                <a16:creationId xmlns:a16="http://schemas.microsoft.com/office/drawing/2014/main" id="{E2B80457-4E8D-4747-9553-E16B18CD9853}"/>
              </a:ext>
            </a:extLst>
          </p:cNvPr>
          <p:cNvSpPr txBox="1">
            <a:spLocks/>
          </p:cNvSpPr>
          <p:nvPr/>
        </p:nvSpPr>
        <p:spPr>
          <a:xfrm>
            <a:off x="1212350" y="4398712"/>
            <a:ext cx="10141449" cy="1644205"/>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In short, English develops the skills and attributes required to understand and interact with the world around us in a meaningful way.</a:t>
            </a:r>
          </a:p>
        </p:txBody>
      </p:sp>
    </p:spTree>
    <p:extLst>
      <p:ext uri="{BB962C8B-B14F-4D97-AF65-F5344CB8AC3E}">
        <p14:creationId xmlns:p14="http://schemas.microsoft.com/office/powerpoint/2010/main" val="257138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D7C6-00C3-47C7-8F1C-2D6894915FF3}"/>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Autofit/>
          </a:bodyPr>
          <a:lstStyle/>
          <a:p>
            <a:r>
              <a:rPr lang="en-AU" sz="6000" dirty="0">
                <a:latin typeface="Britannic Bold" panose="020B0903060703020204" pitchFamily="34" charset="0"/>
              </a:rPr>
              <a:t>English is Compulsory</a:t>
            </a:r>
          </a:p>
        </p:txBody>
      </p:sp>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
        <p:nvSpPr>
          <p:cNvPr id="5" name="Content Placeholder 2">
            <a:extLst>
              <a:ext uri="{FF2B5EF4-FFF2-40B4-BE49-F238E27FC236}">
                <a16:creationId xmlns:a16="http://schemas.microsoft.com/office/drawing/2014/main" id="{421755DB-DAB6-47F0-B0F9-30294C33427E}"/>
              </a:ext>
            </a:extLst>
          </p:cNvPr>
          <p:cNvSpPr txBox="1">
            <a:spLocks/>
          </p:cNvSpPr>
          <p:nvPr/>
        </p:nvSpPr>
        <p:spPr>
          <a:xfrm>
            <a:off x="1212350" y="1815351"/>
            <a:ext cx="10141449" cy="1133332"/>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There are only two compulsory subjects in Year 11 and 12 that you will study the entire time: English and Maths.</a:t>
            </a:r>
          </a:p>
        </p:txBody>
      </p:sp>
      <p:sp>
        <p:nvSpPr>
          <p:cNvPr id="8" name="Content Placeholder 2">
            <a:extLst>
              <a:ext uri="{FF2B5EF4-FFF2-40B4-BE49-F238E27FC236}">
                <a16:creationId xmlns:a16="http://schemas.microsoft.com/office/drawing/2014/main" id="{E2B80457-4E8D-4747-9553-E16B18CD9853}"/>
              </a:ext>
            </a:extLst>
          </p:cNvPr>
          <p:cNvSpPr txBox="1">
            <a:spLocks/>
          </p:cNvSpPr>
          <p:nvPr/>
        </p:nvSpPr>
        <p:spPr>
          <a:xfrm>
            <a:off x="143838" y="3087214"/>
            <a:ext cx="11887200" cy="3673182"/>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English is compulsory because:</a:t>
            </a:r>
          </a:p>
          <a:p>
            <a:pPr marL="514350" indent="-514350">
              <a:buFont typeface="Arial" panose="020B0604020202020204" pitchFamily="34" charset="0"/>
              <a:buAutoNum type="arabicPeriod"/>
            </a:pPr>
            <a:r>
              <a:rPr lang="en-AU" sz="3200" dirty="0">
                <a:latin typeface="Calibri Light" panose="020F0302020204030204" pitchFamily="34" charset="0"/>
                <a:cs typeface="Calibri Light" panose="020F0302020204030204" pitchFamily="34" charset="0"/>
              </a:rPr>
              <a:t>You need to demonstrate you are literate by passing a unit of English for your QCE.</a:t>
            </a:r>
          </a:p>
          <a:p>
            <a:pPr marL="514350" indent="-514350">
              <a:buFont typeface="Arial" panose="020B0604020202020204" pitchFamily="34" charset="0"/>
              <a:buAutoNum type="arabicPeriod"/>
            </a:pPr>
            <a:r>
              <a:rPr lang="en-AU" sz="3200" dirty="0">
                <a:latin typeface="Calibri Light" panose="020F0302020204030204" pitchFamily="34" charset="0"/>
                <a:cs typeface="Calibri Light" panose="020F0302020204030204" pitchFamily="34" charset="0"/>
              </a:rPr>
              <a:t>Having subjects you study the entire time allows you to meet the core component of your QCE.</a:t>
            </a:r>
          </a:p>
          <a:p>
            <a:pPr marL="514350" indent="-514350">
              <a:buFont typeface="Arial" panose="020B0604020202020204" pitchFamily="34" charset="0"/>
              <a:buAutoNum type="arabicPeriod"/>
            </a:pPr>
            <a:r>
              <a:rPr lang="en-AU" sz="3200" dirty="0">
                <a:latin typeface="Calibri Light" panose="020F0302020204030204" pitchFamily="34" charset="0"/>
                <a:cs typeface="Calibri Light" panose="020F0302020204030204" pitchFamily="34" charset="0"/>
              </a:rPr>
              <a:t>If you are ATAR eligible, you must study and pass an English subject.</a:t>
            </a:r>
          </a:p>
          <a:p>
            <a:pPr marL="514350" indent="-514350">
              <a:buFont typeface="Arial" panose="020B0604020202020204" pitchFamily="34" charset="0"/>
              <a:buAutoNum type="arabicPeriod"/>
            </a:pPr>
            <a:r>
              <a:rPr lang="en-AU" sz="3200" dirty="0">
                <a:latin typeface="Calibri Light" panose="020F0302020204030204" pitchFamily="34" charset="0"/>
                <a:cs typeface="Calibri Light" panose="020F0302020204030204" pitchFamily="34" charset="0"/>
              </a:rPr>
              <a:t>The skills and attributes learned in English are universal and will support you in all aspects of your life.</a:t>
            </a:r>
          </a:p>
        </p:txBody>
      </p:sp>
    </p:spTree>
    <p:extLst>
      <p:ext uri="{BB962C8B-B14F-4D97-AF65-F5344CB8AC3E}">
        <p14:creationId xmlns:p14="http://schemas.microsoft.com/office/powerpoint/2010/main" val="132061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D7C6-00C3-47C7-8F1C-2D6894915FF3}"/>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Autofit/>
          </a:bodyPr>
          <a:lstStyle/>
          <a:p>
            <a:r>
              <a:rPr lang="en-AU" sz="4800" dirty="0">
                <a:latin typeface="Britannic Bold" panose="020B0903060703020204" pitchFamily="34" charset="0"/>
              </a:rPr>
              <a:t>The English Subjects:</a:t>
            </a:r>
          </a:p>
        </p:txBody>
      </p:sp>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1212349" y="2020268"/>
            <a:ext cx="10141450" cy="1325563"/>
          </a:xfrm>
          <a:gradFill>
            <a:gsLst>
              <a:gs pos="70000">
                <a:schemeClr val="bg1"/>
              </a:gs>
              <a:gs pos="100000">
                <a:schemeClr val="bg1">
                  <a:alpha val="0"/>
                </a:schemeClr>
              </a:gs>
            </a:gsLst>
            <a:lin ang="0" scaled="1"/>
          </a:gradFill>
        </p:spPr>
        <p:txBody>
          <a:bodyPr>
            <a:normAutofit/>
          </a:bodyPr>
          <a:lstStyle/>
          <a:p>
            <a:pPr marL="0" indent="0">
              <a:buNone/>
            </a:pPr>
            <a:r>
              <a:rPr lang="en-AU" sz="3200" dirty="0">
                <a:latin typeface="Calibri Light" panose="020F0302020204030204" pitchFamily="34" charset="0"/>
                <a:cs typeface="Calibri Light" panose="020F0302020204030204" pitchFamily="34" charset="0"/>
              </a:rPr>
              <a:t>There are three English subjects available to you in Year 11 and 12. They are:</a:t>
            </a:r>
          </a:p>
        </p:txBody>
      </p:sp>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
        <p:nvSpPr>
          <p:cNvPr id="5" name="Content Placeholder 2">
            <a:extLst>
              <a:ext uri="{FF2B5EF4-FFF2-40B4-BE49-F238E27FC236}">
                <a16:creationId xmlns:a16="http://schemas.microsoft.com/office/drawing/2014/main" id="{9740326F-76CB-4566-8D3E-6AD7653471B4}"/>
              </a:ext>
            </a:extLst>
          </p:cNvPr>
          <p:cNvSpPr txBox="1">
            <a:spLocks/>
          </p:cNvSpPr>
          <p:nvPr/>
        </p:nvSpPr>
        <p:spPr>
          <a:xfrm>
            <a:off x="1212349" y="3454936"/>
            <a:ext cx="3488504" cy="1325563"/>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Britannic Bold" panose="020B0903060703020204" pitchFamily="34" charset="0"/>
                <a:cs typeface="Calibri Light" panose="020F0302020204030204" pitchFamily="34" charset="0"/>
              </a:rPr>
              <a:t>Literature</a:t>
            </a:r>
          </a:p>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(LIT)</a:t>
            </a:r>
          </a:p>
        </p:txBody>
      </p:sp>
      <p:sp>
        <p:nvSpPr>
          <p:cNvPr id="6" name="Content Placeholder 2">
            <a:extLst>
              <a:ext uri="{FF2B5EF4-FFF2-40B4-BE49-F238E27FC236}">
                <a16:creationId xmlns:a16="http://schemas.microsoft.com/office/drawing/2014/main" id="{13EBAE3C-E045-45BA-AAD5-5E8463A49C8D}"/>
              </a:ext>
            </a:extLst>
          </p:cNvPr>
          <p:cNvSpPr txBox="1">
            <a:spLocks/>
          </p:cNvSpPr>
          <p:nvPr/>
        </p:nvSpPr>
        <p:spPr>
          <a:xfrm>
            <a:off x="7865296" y="3463064"/>
            <a:ext cx="3488503" cy="1317435"/>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Britannic Bold" panose="020B0903060703020204" pitchFamily="34" charset="0"/>
                <a:cs typeface="Calibri Light" panose="020F0302020204030204" pitchFamily="34" charset="0"/>
              </a:rPr>
              <a:t>Essential English</a:t>
            </a:r>
          </a:p>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(ENE)</a:t>
            </a:r>
          </a:p>
        </p:txBody>
      </p:sp>
      <p:sp>
        <p:nvSpPr>
          <p:cNvPr id="7" name="Content Placeholder 2">
            <a:extLst>
              <a:ext uri="{FF2B5EF4-FFF2-40B4-BE49-F238E27FC236}">
                <a16:creationId xmlns:a16="http://schemas.microsoft.com/office/drawing/2014/main" id="{E3990DEF-E61B-4E2C-AF42-7972D8F42926}"/>
              </a:ext>
            </a:extLst>
          </p:cNvPr>
          <p:cNvSpPr txBox="1">
            <a:spLocks/>
          </p:cNvSpPr>
          <p:nvPr/>
        </p:nvSpPr>
        <p:spPr>
          <a:xfrm>
            <a:off x="4700853" y="3454936"/>
            <a:ext cx="3164442" cy="1325563"/>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Britannic Bold" panose="020B0903060703020204" pitchFamily="34" charset="0"/>
                <a:cs typeface="Calibri Light" panose="020F0302020204030204" pitchFamily="34" charset="0"/>
              </a:rPr>
              <a:t>English</a:t>
            </a:r>
          </a:p>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(ENG)</a:t>
            </a:r>
          </a:p>
        </p:txBody>
      </p:sp>
      <p:sp>
        <p:nvSpPr>
          <p:cNvPr id="8" name="Content Placeholder 2">
            <a:extLst>
              <a:ext uri="{FF2B5EF4-FFF2-40B4-BE49-F238E27FC236}">
                <a16:creationId xmlns:a16="http://schemas.microsoft.com/office/drawing/2014/main" id="{58C0256E-2825-46E9-A366-9484DC53E836}"/>
              </a:ext>
            </a:extLst>
          </p:cNvPr>
          <p:cNvSpPr txBox="1">
            <a:spLocks/>
          </p:cNvSpPr>
          <p:nvPr/>
        </p:nvSpPr>
        <p:spPr>
          <a:xfrm>
            <a:off x="1212349" y="4897732"/>
            <a:ext cx="10141450" cy="1667456"/>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3200" dirty="0">
                <a:latin typeface="Calibri Light" panose="020F0302020204030204" pitchFamily="34" charset="0"/>
                <a:cs typeface="Calibri Light" panose="020F0302020204030204" pitchFamily="34" charset="0"/>
              </a:rPr>
              <a:t>There are differences, but each subject continues the development of knowledge, understanding and skills in listening, speaking, reading, viewing, designing and writing.</a:t>
            </a:r>
          </a:p>
        </p:txBody>
      </p:sp>
    </p:spTree>
    <p:extLst>
      <p:ext uri="{BB962C8B-B14F-4D97-AF65-F5344CB8AC3E}">
        <p14:creationId xmlns:p14="http://schemas.microsoft.com/office/powerpoint/2010/main" val="286558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D7C6-00C3-47C7-8F1C-2D6894915FF3}"/>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Autofit/>
          </a:bodyPr>
          <a:lstStyle/>
          <a:p>
            <a:r>
              <a:rPr lang="en-AU" sz="4800" dirty="0">
                <a:latin typeface="Britannic Bold" panose="020B0903060703020204" pitchFamily="34" charset="0"/>
              </a:rPr>
              <a:t>Determining your English Subject</a:t>
            </a:r>
          </a:p>
        </p:txBody>
      </p:sp>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1212350" y="1825625"/>
            <a:ext cx="10141450" cy="4351338"/>
          </a:xfrm>
          <a:gradFill>
            <a:gsLst>
              <a:gs pos="70000">
                <a:schemeClr val="bg1"/>
              </a:gs>
              <a:gs pos="100000">
                <a:schemeClr val="bg1">
                  <a:alpha val="0"/>
                </a:schemeClr>
              </a:gs>
            </a:gsLst>
            <a:lin ang="0" scaled="1"/>
          </a:gradFill>
        </p:spPr>
        <p:txBody>
          <a:bodyPr>
            <a:normAutofit/>
          </a:bodyPr>
          <a:lstStyle/>
          <a:p>
            <a:pPr marL="0" indent="0">
              <a:buNone/>
            </a:pPr>
            <a:r>
              <a:rPr lang="en-AU" sz="3200" dirty="0">
                <a:latin typeface="Calibri Light" panose="020F0302020204030204" pitchFamily="34" charset="0"/>
                <a:cs typeface="Calibri Light" panose="020F0302020204030204" pitchFamily="34" charset="0"/>
              </a:rPr>
              <a:t>You would already be aware that every General subject has a Recommended Level of Achievement attached to it. </a:t>
            </a:r>
          </a:p>
          <a:p>
            <a:pPr marL="0" indent="0">
              <a:buNone/>
            </a:pPr>
            <a:endParaRPr lang="en-AU" sz="3200" dirty="0">
              <a:latin typeface="Calibri Light" panose="020F0302020204030204" pitchFamily="34" charset="0"/>
              <a:cs typeface="Calibri Light" panose="020F0302020204030204" pitchFamily="34" charset="0"/>
            </a:endParaRPr>
          </a:p>
          <a:p>
            <a:pPr marL="0" indent="0">
              <a:buNone/>
            </a:pPr>
            <a:r>
              <a:rPr lang="en-AU" sz="3200" dirty="0">
                <a:latin typeface="Calibri Light" panose="020F0302020204030204" pitchFamily="34" charset="0"/>
                <a:cs typeface="Calibri Light" panose="020F0302020204030204" pitchFamily="34" charset="0"/>
              </a:rPr>
              <a:t>Because of the importance of English to the QCE and an ATAR, your Year 10 English teachers have spoken with you about the options for English and based on what they know of you, they’ve made a recommendation for which English subject would suit you best.</a:t>
            </a:r>
          </a:p>
        </p:txBody>
      </p:sp>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Tree>
    <p:extLst>
      <p:ext uri="{BB962C8B-B14F-4D97-AF65-F5344CB8AC3E}">
        <p14:creationId xmlns:p14="http://schemas.microsoft.com/office/powerpoint/2010/main" val="335586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D7C6-00C3-47C7-8F1C-2D6894915FF3}"/>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rmAutofit/>
          </a:bodyPr>
          <a:lstStyle/>
          <a:p>
            <a:r>
              <a:rPr lang="en-AU" sz="6600" dirty="0">
                <a:latin typeface="Britannic Bold" panose="020B0903060703020204" pitchFamily="34" charset="0"/>
              </a:rPr>
              <a:t>Literature</a:t>
            </a:r>
          </a:p>
        </p:txBody>
      </p:sp>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1212350" y="1825625"/>
            <a:ext cx="10141450" cy="2058006"/>
          </a:xfrm>
          <a:gradFill>
            <a:gsLst>
              <a:gs pos="70000">
                <a:schemeClr val="bg1"/>
              </a:gs>
              <a:gs pos="100000">
                <a:schemeClr val="bg1">
                  <a:alpha val="0"/>
                </a:schemeClr>
              </a:gs>
            </a:gsLst>
            <a:lin ang="0" scaled="1"/>
          </a:gradFill>
        </p:spPr>
        <p:txBody>
          <a:bodyPr>
            <a:normAutofit/>
          </a:bodyPr>
          <a:lstStyle/>
          <a:p>
            <a:r>
              <a:rPr lang="en-AU" dirty="0">
                <a:latin typeface="Calibri Light" panose="020F0302020204030204" pitchFamily="34" charset="0"/>
                <a:cs typeface="Calibri Light" panose="020F0302020204030204" pitchFamily="34" charset="0"/>
              </a:rPr>
              <a:t>General subject</a:t>
            </a:r>
          </a:p>
          <a:p>
            <a:r>
              <a:rPr lang="en-AU" dirty="0">
                <a:latin typeface="Calibri Light" panose="020F0302020204030204" pitchFamily="34" charset="0"/>
                <a:cs typeface="Calibri Light" panose="020F0302020204030204" pitchFamily="34" charset="0"/>
              </a:rPr>
              <a:t>Recommended level of achievement: B</a:t>
            </a:r>
          </a:p>
          <a:p>
            <a:r>
              <a:rPr lang="en-AU" dirty="0">
                <a:latin typeface="Calibri Light" panose="020F0302020204030204" pitchFamily="34" charset="0"/>
                <a:cs typeface="Calibri Light" panose="020F0302020204030204" pitchFamily="34" charset="0"/>
              </a:rPr>
              <a:t>For students focussed on achieving an ATAR and those that genuinely enjoy engaging with traditional text types.</a:t>
            </a:r>
          </a:p>
        </p:txBody>
      </p:sp>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
        <p:nvSpPr>
          <p:cNvPr id="5" name="Content Placeholder 2">
            <a:extLst>
              <a:ext uri="{FF2B5EF4-FFF2-40B4-BE49-F238E27FC236}">
                <a16:creationId xmlns:a16="http://schemas.microsoft.com/office/drawing/2014/main" id="{C87C0D9F-A84F-44B3-9571-BEB768308A31}"/>
              </a:ext>
            </a:extLst>
          </p:cNvPr>
          <p:cNvSpPr txBox="1">
            <a:spLocks/>
          </p:cNvSpPr>
          <p:nvPr/>
        </p:nvSpPr>
        <p:spPr>
          <a:xfrm>
            <a:off x="133564" y="4018568"/>
            <a:ext cx="11948845" cy="2680183"/>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The subject Literature focuses on the study of literary texts, developing students as independent, innovative and creative learners and thinkers who appreciate the aesthetic use of language, analyse perspectives and evidence, and challenge ideas and interpretations through the analysis and creation of varied literary texts.</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Literature studies the highest number of texts, but successful students will be rewarded by having the best contribution of the English subjects towards an ATAR.</a:t>
            </a:r>
          </a:p>
        </p:txBody>
      </p:sp>
    </p:spTree>
    <p:extLst>
      <p:ext uri="{BB962C8B-B14F-4D97-AF65-F5344CB8AC3E}">
        <p14:creationId xmlns:p14="http://schemas.microsoft.com/office/powerpoint/2010/main" val="280233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51369" y="154118"/>
            <a:ext cx="5804899" cy="3287731"/>
          </a:xfrm>
          <a:gradFill>
            <a:gsLst>
              <a:gs pos="70000">
                <a:schemeClr val="bg1"/>
              </a:gs>
              <a:gs pos="100000">
                <a:schemeClr val="bg1">
                  <a:alpha val="0"/>
                </a:schemeClr>
              </a:gs>
            </a:gsLst>
            <a:lin ang="0" scaled="1"/>
          </a:gradFill>
        </p:spPr>
        <p:txBody>
          <a:bodyPr>
            <a:normAutofit lnSpcReduction="10000"/>
          </a:bodyPr>
          <a:lstStyle/>
          <a:p>
            <a:pPr marL="0" indent="0">
              <a:buNone/>
            </a:pPr>
            <a:r>
              <a:rPr lang="en-AU" dirty="0">
                <a:latin typeface="Britannic Bold" panose="020B0903060703020204" pitchFamily="34" charset="0"/>
                <a:cs typeface="Calibri Light" panose="020F0302020204030204" pitchFamily="34" charset="0"/>
              </a:rPr>
              <a:t>Unit 1: Introduction to literary studies</a:t>
            </a:r>
          </a:p>
          <a:p>
            <a:pPr marL="0" indent="0">
              <a:buNone/>
            </a:pPr>
            <a:endParaRPr lang="en-AU" dirty="0">
              <a:latin typeface="Calibri Light" panose="020F0302020204030204" pitchFamily="34" charset="0"/>
              <a:cs typeface="Calibri Light" panose="020F0302020204030204" pitchFamily="34" charset="0"/>
            </a:endParaRPr>
          </a:p>
          <a:p>
            <a:pPr marL="0" indent="0">
              <a:buNone/>
            </a:pPr>
            <a:r>
              <a:rPr lang="en-AU" dirty="0">
                <a:latin typeface="Calibri Light" panose="020F0302020204030204" pitchFamily="34" charset="0"/>
                <a:cs typeface="Calibri Light" panose="020F0302020204030204" pitchFamily="34" charset="0"/>
              </a:rPr>
              <a:t>Students develop knowledge and understanding of the ways literary styles and structures shape how texts are received and responded to by individual readers and audiences.</a:t>
            </a:r>
          </a:p>
        </p:txBody>
      </p:sp>
      <p:sp>
        <p:nvSpPr>
          <p:cNvPr id="8" name="Content Placeholder 2">
            <a:extLst>
              <a:ext uri="{FF2B5EF4-FFF2-40B4-BE49-F238E27FC236}">
                <a16:creationId xmlns:a16="http://schemas.microsoft.com/office/drawing/2014/main" id="{39B89771-0619-4B0B-B535-9F0CA8E9268F}"/>
              </a:ext>
            </a:extLst>
          </p:cNvPr>
          <p:cNvSpPr txBox="1">
            <a:spLocks/>
          </p:cNvSpPr>
          <p:nvPr/>
        </p:nvSpPr>
        <p:spPr>
          <a:xfrm>
            <a:off x="6147369" y="154119"/>
            <a:ext cx="5804898" cy="3287730"/>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2: Intertextuality</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develop knowledge and understanding of the ways literary texts connect with each other.</a:t>
            </a:r>
          </a:p>
        </p:txBody>
      </p:sp>
      <p:sp>
        <p:nvSpPr>
          <p:cNvPr id="9" name="Content Placeholder 2">
            <a:extLst>
              <a:ext uri="{FF2B5EF4-FFF2-40B4-BE49-F238E27FC236}">
                <a16:creationId xmlns:a16="http://schemas.microsoft.com/office/drawing/2014/main" id="{143A6E4F-15B2-4D1B-B870-D8EE27044966}"/>
              </a:ext>
            </a:extLst>
          </p:cNvPr>
          <p:cNvSpPr txBox="1">
            <a:spLocks/>
          </p:cNvSpPr>
          <p:nvPr/>
        </p:nvSpPr>
        <p:spPr>
          <a:xfrm>
            <a:off x="51370" y="3621635"/>
            <a:ext cx="5804898" cy="3082247"/>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3: Literature and identity</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develop knowledge and understanding of the relationship between language, culture and identity in literary texts.</a:t>
            </a:r>
          </a:p>
        </p:txBody>
      </p:sp>
      <p:sp>
        <p:nvSpPr>
          <p:cNvPr id="10" name="Content Placeholder 2">
            <a:extLst>
              <a:ext uri="{FF2B5EF4-FFF2-40B4-BE49-F238E27FC236}">
                <a16:creationId xmlns:a16="http://schemas.microsoft.com/office/drawing/2014/main" id="{01271910-08EC-4270-85C2-32B113A84470}"/>
              </a:ext>
            </a:extLst>
          </p:cNvPr>
          <p:cNvSpPr txBox="1">
            <a:spLocks/>
          </p:cNvSpPr>
          <p:nvPr/>
        </p:nvSpPr>
        <p:spPr>
          <a:xfrm>
            <a:off x="6147370" y="3621634"/>
            <a:ext cx="5804897" cy="3082247"/>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Unit 4: Independent explorations</a:t>
            </a:r>
          </a:p>
          <a:p>
            <a:pPr marL="0" indent="0">
              <a:buFont typeface="Arial" panose="020B0604020202020204" pitchFamily="34" charset="0"/>
              <a:buNone/>
            </a:pPr>
            <a:endParaRPr lang="en-AU" dirty="0">
              <a:latin typeface="Calibri Light" panose="020F0302020204030204" pitchFamily="34" charset="0"/>
              <a:cs typeface="Calibri Light" panose="020F0302020204030204" pitchFamily="34" charset="0"/>
            </a:endParaRP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demonstrate increasing independence in exploring, interpreting, analysing and appreciating the aesthetic appeal of literary texts and the insights they offer.</a:t>
            </a:r>
          </a:p>
        </p:txBody>
      </p:sp>
    </p:spTree>
    <p:extLst>
      <p:ext uri="{BB962C8B-B14F-4D97-AF65-F5344CB8AC3E}">
        <p14:creationId xmlns:p14="http://schemas.microsoft.com/office/powerpoint/2010/main" val="42972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51368" y="2137026"/>
            <a:ext cx="5804899" cy="2188394"/>
          </a:xfrm>
          <a:gradFill>
            <a:gsLst>
              <a:gs pos="70000">
                <a:schemeClr val="bg1"/>
              </a:gs>
              <a:gs pos="100000">
                <a:schemeClr val="bg1">
                  <a:alpha val="0"/>
                </a:schemeClr>
              </a:gs>
            </a:gsLst>
            <a:lin ang="0" scaled="1"/>
          </a:gradFill>
        </p:spPr>
        <p:txBody>
          <a:bodyPr>
            <a:normAutofit/>
          </a:bodyPr>
          <a:lstStyle/>
          <a:p>
            <a:pPr marL="0" indent="0">
              <a:buNone/>
            </a:pPr>
            <a:r>
              <a:rPr lang="en-AU" dirty="0">
                <a:latin typeface="Britannic Bold" panose="020B0903060703020204" pitchFamily="34" charset="0"/>
                <a:cs typeface="Calibri Light" panose="020F0302020204030204" pitchFamily="34" charset="0"/>
              </a:rPr>
              <a:t>Examination</a:t>
            </a:r>
          </a:p>
          <a:p>
            <a:pPr marL="0" indent="0">
              <a:buNone/>
            </a:pPr>
            <a:r>
              <a:rPr lang="en-AU" dirty="0">
                <a:latin typeface="Calibri Light" panose="020F0302020204030204" pitchFamily="34" charset="0"/>
                <a:cs typeface="Calibri Light" panose="020F0302020204030204" pitchFamily="34" charset="0"/>
              </a:rPr>
              <a:t>Students write an analytical essay in response to a seen question/task on a literary text.</a:t>
            </a:r>
          </a:p>
          <a:p>
            <a:pPr marL="0" indent="0">
              <a:buNone/>
            </a:pPr>
            <a:endParaRPr lang="en-AU" dirty="0">
              <a:latin typeface="Calibri Light" panose="020F0302020204030204" pitchFamily="34" charset="0"/>
              <a:cs typeface="Calibri Light" panose="020F0302020204030204" pitchFamily="34" charset="0"/>
            </a:endParaRPr>
          </a:p>
        </p:txBody>
      </p:sp>
      <p:sp>
        <p:nvSpPr>
          <p:cNvPr id="8" name="Content Placeholder 2">
            <a:extLst>
              <a:ext uri="{FF2B5EF4-FFF2-40B4-BE49-F238E27FC236}">
                <a16:creationId xmlns:a16="http://schemas.microsoft.com/office/drawing/2014/main" id="{39B89771-0619-4B0B-B535-9F0CA8E9268F}"/>
              </a:ext>
            </a:extLst>
          </p:cNvPr>
          <p:cNvSpPr txBox="1">
            <a:spLocks/>
          </p:cNvSpPr>
          <p:nvPr/>
        </p:nvSpPr>
        <p:spPr>
          <a:xfrm>
            <a:off x="6147369" y="2137025"/>
            <a:ext cx="5804898" cy="2188394"/>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Imaginative Response (Spoken)</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focus on the reinterpretation of ideas and perspectives in a literary text.</a:t>
            </a:r>
          </a:p>
        </p:txBody>
      </p:sp>
      <p:sp>
        <p:nvSpPr>
          <p:cNvPr id="9" name="Content Placeholder 2">
            <a:extLst>
              <a:ext uri="{FF2B5EF4-FFF2-40B4-BE49-F238E27FC236}">
                <a16:creationId xmlns:a16="http://schemas.microsoft.com/office/drawing/2014/main" id="{143A6E4F-15B2-4D1B-B870-D8EE27044966}"/>
              </a:ext>
            </a:extLst>
          </p:cNvPr>
          <p:cNvSpPr txBox="1">
            <a:spLocks/>
          </p:cNvSpPr>
          <p:nvPr/>
        </p:nvSpPr>
        <p:spPr>
          <a:xfrm>
            <a:off x="51370" y="4491985"/>
            <a:ext cx="5804898" cy="2188393"/>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Imaginative Response (Written)</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Students focus on the creation and crafting of an original literary text.</a:t>
            </a:r>
          </a:p>
        </p:txBody>
      </p:sp>
      <p:sp>
        <p:nvSpPr>
          <p:cNvPr id="10" name="Content Placeholder 2">
            <a:extLst>
              <a:ext uri="{FF2B5EF4-FFF2-40B4-BE49-F238E27FC236}">
                <a16:creationId xmlns:a16="http://schemas.microsoft.com/office/drawing/2014/main" id="{01271910-08EC-4270-85C2-32B113A84470}"/>
              </a:ext>
            </a:extLst>
          </p:cNvPr>
          <p:cNvSpPr txBox="1">
            <a:spLocks/>
          </p:cNvSpPr>
          <p:nvPr/>
        </p:nvSpPr>
        <p:spPr>
          <a:xfrm>
            <a:off x="6147369" y="4491986"/>
            <a:ext cx="5804897" cy="2188392"/>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Britannic Bold" panose="020B0903060703020204" pitchFamily="34" charset="0"/>
                <a:cs typeface="Calibri Light" panose="020F0302020204030204" pitchFamily="34" charset="0"/>
              </a:rPr>
              <a:t>External Exam</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External assessment is developed and marked by the QCAA. Students write an analytical essay in response to an unseen question/task on a literary text.</a:t>
            </a:r>
          </a:p>
        </p:txBody>
      </p:sp>
      <p:sp>
        <p:nvSpPr>
          <p:cNvPr id="6" name="Title 1">
            <a:extLst>
              <a:ext uri="{FF2B5EF4-FFF2-40B4-BE49-F238E27FC236}">
                <a16:creationId xmlns:a16="http://schemas.microsoft.com/office/drawing/2014/main" id="{36D198C7-0178-4F00-BC4A-05750C5366E8}"/>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rmAutofit/>
          </a:bodyPr>
          <a:lstStyle/>
          <a:p>
            <a:r>
              <a:rPr lang="en-AU" sz="6600" dirty="0">
                <a:latin typeface="Britannic Bold" panose="020B0903060703020204" pitchFamily="34" charset="0"/>
              </a:rPr>
              <a:t>Types of Assessment:</a:t>
            </a:r>
          </a:p>
        </p:txBody>
      </p:sp>
      <p:pic>
        <p:nvPicPr>
          <p:cNvPr id="7" name="Picture 6">
            <a:extLst>
              <a:ext uri="{FF2B5EF4-FFF2-40B4-BE49-F238E27FC236}">
                <a16:creationId xmlns:a16="http://schemas.microsoft.com/office/drawing/2014/main" id="{FBFBA50D-8FF9-473F-B7A3-DF577327B5EF}"/>
              </a:ext>
            </a:extLst>
          </p:cNvPr>
          <p:cNvPicPr>
            <a:picLocks noChangeAspect="1"/>
          </p:cNvPicPr>
          <p:nvPr/>
        </p:nvPicPr>
        <p:blipFill>
          <a:blip r:embed="rId2"/>
          <a:stretch>
            <a:fillRect/>
          </a:stretch>
        </p:blipFill>
        <p:spPr>
          <a:xfrm>
            <a:off x="0" y="-24525"/>
            <a:ext cx="945222" cy="1347068"/>
          </a:xfrm>
          <a:prstGeom prst="rect">
            <a:avLst/>
          </a:prstGeom>
        </p:spPr>
      </p:pic>
    </p:spTree>
    <p:extLst>
      <p:ext uri="{BB962C8B-B14F-4D97-AF65-F5344CB8AC3E}">
        <p14:creationId xmlns:p14="http://schemas.microsoft.com/office/powerpoint/2010/main" val="196563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D7C6-00C3-47C7-8F1C-2D6894915FF3}"/>
              </a:ext>
            </a:extLst>
          </p:cNvPr>
          <p:cNvSpPr>
            <a:spLocks noGrp="1"/>
          </p:cNvSpPr>
          <p:nvPr>
            <p:ph type="title"/>
          </p:nvPr>
        </p:nvSpPr>
        <p:spPr>
          <a:xfrm>
            <a:off x="1212350" y="365125"/>
            <a:ext cx="10141449" cy="1325563"/>
          </a:xfrm>
          <a:gradFill>
            <a:gsLst>
              <a:gs pos="30000">
                <a:schemeClr val="bg1"/>
              </a:gs>
              <a:gs pos="100000">
                <a:schemeClr val="bg1">
                  <a:alpha val="0"/>
                </a:schemeClr>
              </a:gs>
            </a:gsLst>
            <a:lin ang="0" scaled="1"/>
          </a:gradFill>
        </p:spPr>
        <p:txBody>
          <a:bodyPr>
            <a:normAutofit/>
          </a:bodyPr>
          <a:lstStyle/>
          <a:p>
            <a:r>
              <a:rPr lang="en-AU" sz="6600" dirty="0">
                <a:latin typeface="Britannic Bold" panose="020B0903060703020204" pitchFamily="34" charset="0"/>
              </a:rPr>
              <a:t>English</a:t>
            </a:r>
          </a:p>
        </p:txBody>
      </p:sp>
      <p:sp>
        <p:nvSpPr>
          <p:cNvPr id="3" name="Content Placeholder 2">
            <a:extLst>
              <a:ext uri="{FF2B5EF4-FFF2-40B4-BE49-F238E27FC236}">
                <a16:creationId xmlns:a16="http://schemas.microsoft.com/office/drawing/2014/main" id="{17CEC017-FC46-43A0-A814-4DD9E4B47C18}"/>
              </a:ext>
            </a:extLst>
          </p:cNvPr>
          <p:cNvSpPr>
            <a:spLocks noGrp="1"/>
          </p:cNvSpPr>
          <p:nvPr>
            <p:ph idx="1"/>
          </p:nvPr>
        </p:nvSpPr>
        <p:spPr>
          <a:xfrm>
            <a:off x="1212350" y="1825625"/>
            <a:ext cx="10141450" cy="2058006"/>
          </a:xfrm>
          <a:gradFill>
            <a:gsLst>
              <a:gs pos="70000">
                <a:schemeClr val="bg1"/>
              </a:gs>
              <a:gs pos="100000">
                <a:schemeClr val="bg1">
                  <a:alpha val="0"/>
                </a:schemeClr>
              </a:gs>
            </a:gsLst>
            <a:lin ang="0" scaled="1"/>
          </a:gradFill>
        </p:spPr>
        <p:txBody>
          <a:bodyPr>
            <a:normAutofit/>
          </a:bodyPr>
          <a:lstStyle/>
          <a:p>
            <a:r>
              <a:rPr lang="en-AU" dirty="0">
                <a:latin typeface="Calibri Light" panose="020F0302020204030204" pitchFamily="34" charset="0"/>
                <a:cs typeface="Calibri Light" panose="020F0302020204030204" pitchFamily="34" charset="0"/>
              </a:rPr>
              <a:t>General subject</a:t>
            </a:r>
          </a:p>
          <a:p>
            <a:r>
              <a:rPr lang="en-AU" dirty="0">
                <a:latin typeface="Calibri Light" panose="020F0302020204030204" pitchFamily="34" charset="0"/>
                <a:cs typeface="Calibri Light" panose="020F0302020204030204" pitchFamily="34" charset="0"/>
              </a:rPr>
              <a:t>Recommended level of achievement: B</a:t>
            </a:r>
          </a:p>
          <a:p>
            <a:r>
              <a:rPr lang="en-AU" dirty="0">
                <a:latin typeface="Calibri Light" panose="020F0302020204030204" pitchFamily="34" charset="0"/>
                <a:cs typeface="Calibri Light" panose="020F0302020204030204" pitchFamily="34" charset="0"/>
              </a:rPr>
              <a:t>For students focussed on achieving an ATAR and those that want to engage with a variety of text types.</a:t>
            </a:r>
          </a:p>
        </p:txBody>
      </p:sp>
      <p:pic>
        <p:nvPicPr>
          <p:cNvPr id="4" name="Picture 3">
            <a:extLst>
              <a:ext uri="{FF2B5EF4-FFF2-40B4-BE49-F238E27FC236}">
                <a16:creationId xmlns:a16="http://schemas.microsoft.com/office/drawing/2014/main" id="{1961CE48-749A-4DF9-A62C-8B5E97615545}"/>
              </a:ext>
            </a:extLst>
          </p:cNvPr>
          <p:cNvPicPr>
            <a:picLocks noChangeAspect="1"/>
          </p:cNvPicPr>
          <p:nvPr/>
        </p:nvPicPr>
        <p:blipFill>
          <a:blip r:embed="rId2"/>
          <a:stretch>
            <a:fillRect/>
          </a:stretch>
        </p:blipFill>
        <p:spPr>
          <a:xfrm>
            <a:off x="0" y="-24525"/>
            <a:ext cx="945222" cy="1347068"/>
          </a:xfrm>
          <a:prstGeom prst="rect">
            <a:avLst/>
          </a:prstGeom>
        </p:spPr>
      </p:pic>
      <p:sp>
        <p:nvSpPr>
          <p:cNvPr id="5" name="Content Placeholder 2">
            <a:extLst>
              <a:ext uri="{FF2B5EF4-FFF2-40B4-BE49-F238E27FC236}">
                <a16:creationId xmlns:a16="http://schemas.microsoft.com/office/drawing/2014/main" id="{C87C0D9F-A84F-44B3-9571-BEB768308A31}"/>
              </a:ext>
            </a:extLst>
          </p:cNvPr>
          <p:cNvSpPr txBox="1">
            <a:spLocks/>
          </p:cNvSpPr>
          <p:nvPr/>
        </p:nvSpPr>
        <p:spPr>
          <a:xfrm>
            <a:off x="133564" y="4018568"/>
            <a:ext cx="11948845" cy="2669908"/>
          </a:xfrm>
          <a:prstGeom prst="rect">
            <a:avLst/>
          </a:prstGeom>
          <a:gradFill>
            <a:gsLst>
              <a:gs pos="70000">
                <a:schemeClr val="bg1"/>
              </a:gs>
              <a:gs pos="100000">
                <a:schemeClr val="bg1">
                  <a:alpha val="0"/>
                </a:schemeClr>
              </a:gs>
            </a:gsLst>
            <a:lin ang="0" scaled="1"/>
          </a:gra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The subject English focuses on the study of both literary texts and non-literary texts, developing students as independent, innovative and creative learners and thinkers who appreciate the aesthetic use of language, analyse perspectives and evidence, and challenge ideas and interpretations through the analysis and creation of varied texts.</a:t>
            </a:r>
          </a:p>
          <a:p>
            <a:pPr marL="0" indent="0">
              <a:buFont typeface="Arial" panose="020B0604020202020204" pitchFamily="34" charset="0"/>
              <a:buNone/>
            </a:pPr>
            <a:r>
              <a:rPr lang="en-AU" dirty="0">
                <a:latin typeface="Calibri Light" panose="020F0302020204030204" pitchFamily="34" charset="0"/>
                <a:cs typeface="Calibri Light" panose="020F0302020204030204" pitchFamily="34" charset="0"/>
              </a:rPr>
              <a:t>English provides an option for students not as comfortable studying traditional texts, but still interested in attaining an ATAR.</a:t>
            </a:r>
          </a:p>
        </p:txBody>
      </p:sp>
    </p:spTree>
    <p:extLst>
      <p:ext uri="{BB962C8B-B14F-4D97-AF65-F5344CB8AC3E}">
        <p14:creationId xmlns:p14="http://schemas.microsoft.com/office/powerpoint/2010/main" val="861609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959872369A6744827BF79FE435E7E2" ma:contentTypeVersion="14" ma:contentTypeDescription="Create a new document." ma:contentTypeScope="" ma:versionID="14acd0746c2862c75e9e68984f27e88c">
  <xsd:schema xmlns:xsd="http://www.w3.org/2001/XMLSchema" xmlns:xs="http://www.w3.org/2001/XMLSchema" xmlns:p="http://schemas.microsoft.com/office/2006/metadata/properties" xmlns:ns1="http://schemas.microsoft.com/sharepoint/v3" xmlns:ns2="e0f9ec24-0483-4584-8410-c524d92b3239" targetNamespace="http://schemas.microsoft.com/office/2006/metadata/properties" ma:root="true" ma:fieldsID="5024f4fb43d46e2fc3e6ddd8af7e903a" ns1:_="" ns2:_="">
    <xsd:import namespace="http://schemas.microsoft.com/sharepoint/v3"/>
    <xsd:import namespace="e0f9ec24-0483-4584-8410-c524d92b3239"/>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f9ec24-0483-4584-8410-c524d92b3239"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ModeratedBy xmlns="e0f9ec24-0483-4584-8410-c524d92b3239">
      <UserInfo>
        <DisplayName>PETERS, Melissa</DisplayName>
        <AccountId>101</AccountId>
        <AccountType/>
      </UserInfo>
    </PPModeratedBy>
    <PPContentApprover xmlns="e0f9ec24-0483-4584-8410-c524d92b3239">
      <UserInfo>
        <DisplayName>PETERS, Melissa</DisplayName>
        <AccountId>101</AccountId>
        <AccountType/>
      </UserInfo>
    </PPContentApprover>
    <PPModeratedDate xmlns="e0f9ec24-0483-4584-8410-c524d92b3239">2024-07-18T06:45:52+00:00</PPModeratedDate>
    <PPReferenceNumber xmlns="e0f9ec24-0483-4584-8410-c524d92b3239" xsi:nil="true"/>
    <PPContentOwner xmlns="e0f9ec24-0483-4584-8410-c524d92b3239">
      <UserInfo>
        <DisplayName>PETERS, Melissa</DisplayName>
        <AccountId>101</AccountId>
        <AccountType/>
      </UserInfo>
    </PPContentOwner>
    <PPPublishedNotificationAddresses xmlns="e0f9ec24-0483-4584-8410-c524d92b3239" xsi:nil="true"/>
    <PPSubmittedBy xmlns="e0f9ec24-0483-4584-8410-c524d92b3239">
      <UserInfo>
        <DisplayName>PETERS, Melissa</DisplayName>
        <AccountId>101</AccountId>
        <AccountType/>
      </UserInfo>
    </PPSubmittedBy>
    <PPLastReviewedBy xmlns="e0f9ec24-0483-4584-8410-c524d92b3239">
      <UserInfo>
        <DisplayName>PETERS, Melissa</DisplayName>
        <AccountId>101</AccountId>
        <AccountType/>
      </UserInfo>
    </PPLastReviewedBy>
    <PPContentAuthor xmlns="e0f9ec24-0483-4584-8410-c524d92b3239">
      <UserInfo>
        <DisplayName>PETERS, Melissa</DisplayName>
        <AccountId>101</AccountId>
        <AccountType/>
      </UserInfo>
    </PPContentAuthor>
    <PPLastReviewedDate xmlns="e0f9ec24-0483-4584-8410-c524d92b3239">2024-07-18T06:45:53+00:00</PPLastReviewedDate>
    <PublishingExpirationDate xmlns="http://schemas.microsoft.com/sharepoint/v3" xsi:nil="true"/>
    <PPReviewDate xmlns="e0f9ec24-0483-4584-8410-c524d92b3239" xsi:nil="true"/>
    <PublishingStartDate xmlns="http://schemas.microsoft.com/sharepoint/v3" xsi:nil="true"/>
    <PPSubmittedDate xmlns="e0f9ec24-0483-4584-8410-c524d92b3239">2024-07-18T06:45:42+00:00</PPSubmittedDate>
  </documentManagement>
</p:properties>
</file>

<file path=customXml/itemProps1.xml><?xml version="1.0" encoding="utf-8"?>
<ds:datastoreItem xmlns:ds="http://schemas.openxmlformats.org/officeDocument/2006/customXml" ds:itemID="{BE90DE2C-3868-484A-BAC1-872C17121E5C}"/>
</file>

<file path=customXml/itemProps2.xml><?xml version="1.0" encoding="utf-8"?>
<ds:datastoreItem xmlns:ds="http://schemas.openxmlformats.org/officeDocument/2006/customXml" ds:itemID="{F1B0EC27-D05C-4A31-8597-4753F741573E}"/>
</file>

<file path=customXml/itemProps3.xml><?xml version="1.0" encoding="utf-8"?>
<ds:datastoreItem xmlns:ds="http://schemas.openxmlformats.org/officeDocument/2006/customXml" ds:itemID="{11EB05BF-EE0A-4D4F-8617-8C80493EF920}"/>
</file>

<file path=docProps/app.xml><?xml version="1.0" encoding="utf-8"?>
<Properties xmlns="http://schemas.openxmlformats.org/officeDocument/2006/extended-properties" xmlns:vt="http://schemas.openxmlformats.org/officeDocument/2006/docPropsVTypes">
  <TotalTime>198</TotalTime>
  <Words>1273</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Britannic Bold</vt:lpstr>
      <vt:lpstr>Calibri</vt:lpstr>
      <vt:lpstr>Calibri Light</vt:lpstr>
      <vt:lpstr>Office Theme</vt:lpstr>
      <vt:lpstr>English @ Bremer</vt:lpstr>
      <vt:lpstr>Why study English?</vt:lpstr>
      <vt:lpstr>English is Compulsory</vt:lpstr>
      <vt:lpstr>The English Subjects:</vt:lpstr>
      <vt:lpstr>Determining your English Subject</vt:lpstr>
      <vt:lpstr>Literature</vt:lpstr>
      <vt:lpstr>PowerPoint Presentation</vt:lpstr>
      <vt:lpstr>Types of Assessment:</vt:lpstr>
      <vt:lpstr>English</vt:lpstr>
      <vt:lpstr>PowerPoint Presentation</vt:lpstr>
      <vt:lpstr>Types of Assessment:</vt:lpstr>
      <vt:lpstr>Essential English</vt:lpstr>
      <vt:lpstr>PowerPoint Presentation</vt:lpstr>
      <vt:lpstr>Types of Assessment:</vt:lpstr>
      <vt:lpstr>English @ Bremer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Senior-Subject-Selection_English</dc:title>
  <dc:creator>GILLIS, Benjamin (bgill135)</dc:creator>
  <cp:lastModifiedBy>GILLIS, Benjamin (bgill135)</cp:lastModifiedBy>
  <cp:revision>26</cp:revision>
  <dcterms:created xsi:type="dcterms:W3CDTF">2024-07-17T23:30:02Z</dcterms:created>
  <dcterms:modified xsi:type="dcterms:W3CDTF">2024-07-18T02:48:21Z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0x0101006A959872369A6744827BF79FE435E7E2</vt:lpwstr>
  </property>
</Properties>
</file>